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 id="280" r:id="rId56"/>
    <p:sldId id="281" r:id="rId57"/>
    <p:sldId id="282" r:id="rId58"/>
    <p:sldId id="283" r:id="rId59"/>
    <p:sldId id="284" r:id="rId60"/>
    <p:sldId id="285" r:id="rId61"/>
    <p:sldId id="286" r:id="rId62"/>
    <p:sldId id="287" r:id="rId63"/>
    <p:sldId id="288" r:id="rId64"/>
    <p:sldId id="289" r:id="rId65"/>
    <p:sldId id="290" r:id="rId66"/>
    <p:sldId id="291" r:id="rId67"/>
    <p:sldId id="292" r:id="rId68"/>
    <p:sldId id="293" r:id="rId69"/>
    <p:sldId id="294" r:id="rId70"/>
    <p:sldId id="295" r:id="rId7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T Hoves" charset="1" panose="02000003020000060003"/>
      <p:regular r:id="rId10"/>
    </p:embeddedFont>
    <p:embeddedFont>
      <p:font typeface="TT Hoves Bold" charset="1" panose="02000003020000060003"/>
      <p:regular r:id="rId11"/>
    </p:embeddedFont>
    <p:embeddedFont>
      <p:font typeface="TT Hoves Italics" charset="1" panose="02000003020000060003"/>
      <p:regular r:id="rId12"/>
    </p:embeddedFont>
    <p:embeddedFont>
      <p:font typeface="TT Hoves Bold Italics" charset="1" panose="02000003020000060003"/>
      <p:regular r:id="rId13"/>
    </p:embeddedFont>
    <p:embeddedFont>
      <p:font typeface="Poppins" charset="1" panose="00000500000000000000"/>
      <p:regular r:id="rId14"/>
    </p:embeddedFont>
    <p:embeddedFont>
      <p:font typeface="Poppins Bold" charset="1" panose="00000800000000000000"/>
      <p:regular r:id="rId15"/>
    </p:embeddedFont>
    <p:embeddedFont>
      <p:font typeface="Poppins Italics" charset="1" panose="00000500000000000000"/>
      <p:regular r:id="rId16"/>
    </p:embeddedFont>
    <p:embeddedFont>
      <p:font typeface="Poppins Bold Italics" charset="1" panose="00000800000000000000"/>
      <p:regular r:id="rId17"/>
    </p:embeddedFont>
    <p:embeddedFont>
      <p:font typeface="Poppins Thin" charset="1" panose="00000300000000000000"/>
      <p:regular r:id="rId18"/>
    </p:embeddedFont>
    <p:embeddedFont>
      <p:font typeface="Poppins Thin Italics" charset="1" panose="00000300000000000000"/>
      <p:regular r:id="rId19"/>
    </p:embeddedFont>
    <p:embeddedFont>
      <p:font typeface="Poppins Extra-Light" charset="1" panose="00000300000000000000"/>
      <p:regular r:id="rId20"/>
    </p:embeddedFont>
    <p:embeddedFont>
      <p:font typeface="Poppins Extra-Light Italics" charset="1" panose="00000300000000000000"/>
      <p:regular r:id="rId21"/>
    </p:embeddedFont>
    <p:embeddedFont>
      <p:font typeface="Poppins Light" charset="1" panose="00000400000000000000"/>
      <p:regular r:id="rId22"/>
    </p:embeddedFont>
    <p:embeddedFont>
      <p:font typeface="Poppins Light Italics" charset="1" panose="00000400000000000000"/>
      <p:regular r:id="rId23"/>
    </p:embeddedFont>
    <p:embeddedFont>
      <p:font typeface="Poppins Medium" charset="1" panose="00000600000000000000"/>
      <p:regular r:id="rId24"/>
    </p:embeddedFont>
    <p:embeddedFont>
      <p:font typeface="Poppins Medium Italics" charset="1" panose="00000600000000000000"/>
      <p:regular r:id="rId25"/>
    </p:embeddedFont>
    <p:embeddedFont>
      <p:font typeface="Poppins Semi-Bold" charset="1" panose="00000700000000000000"/>
      <p:regular r:id="rId26"/>
    </p:embeddedFont>
    <p:embeddedFont>
      <p:font typeface="Poppins Semi-Bold Italics" charset="1" panose="00000700000000000000"/>
      <p:regular r:id="rId27"/>
    </p:embeddedFont>
    <p:embeddedFont>
      <p:font typeface="Poppins Ultra-Bold" charset="1" panose="00000900000000000000"/>
      <p:regular r:id="rId28"/>
    </p:embeddedFont>
    <p:embeddedFont>
      <p:font typeface="Poppins Ultra-Bold Italics" charset="1" panose="00000900000000000000"/>
      <p:regular r:id="rId29"/>
    </p:embeddedFont>
    <p:embeddedFont>
      <p:font typeface="Poppins Heavy" charset="1" panose="00000A00000000000000"/>
      <p:regular r:id="rId30"/>
    </p:embeddedFont>
    <p:embeddedFont>
      <p:font typeface="Poppins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48" Target="slides/slide17.xml" Type="http://schemas.openxmlformats.org/officeDocument/2006/relationships/slide"/><Relationship Id="rId49" Target="slides/slide18.xml" Type="http://schemas.openxmlformats.org/officeDocument/2006/relationships/slide"/><Relationship Id="rId5" Target="tableStyles.xml" Type="http://schemas.openxmlformats.org/officeDocument/2006/relationships/tableStyles"/><Relationship Id="rId50" Target="slides/slide19.xml" Type="http://schemas.openxmlformats.org/officeDocument/2006/relationships/slide"/><Relationship Id="rId51" Target="slides/slide20.xml" Type="http://schemas.openxmlformats.org/officeDocument/2006/relationships/slide"/><Relationship Id="rId52" Target="slides/slide21.xml" Type="http://schemas.openxmlformats.org/officeDocument/2006/relationships/slide"/><Relationship Id="rId53" Target="slides/slide22.xml" Type="http://schemas.openxmlformats.org/officeDocument/2006/relationships/slide"/><Relationship Id="rId54" Target="slides/slide23.xml" Type="http://schemas.openxmlformats.org/officeDocument/2006/relationships/slide"/><Relationship Id="rId55" Target="slides/slide24.xml" Type="http://schemas.openxmlformats.org/officeDocument/2006/relationships/slide"/><Relationship Id="rId56" Target="slides/slide25.xml" Type="http://schemas.openxmlformats.org/officeDocument/2006/relationships/slide"/><Relationship Id="rId57" Target="slides/slide26.xml" Type="http://schemas.openxmlformats.org/officeDocument/2006/relationships/slide"/><Relationship Id="rId58" Target="slides/slide27.xml" Type="http://schemas.openxmlformats.org/officeDocument/2006/relationships/slide"/><Relationship Id="rId59" Target="slides/slide28.xml" Type="http://schemas.openxmlformats.org/officeDocument/2006/relationships/slide"/><Relationship Id="rId6" Target="fonts/font6.fntdata" Type="http://schemas.openxmlformats.org/officeDocument/2006/relationships/font"/><Relationship Id="rId60" Target="slides/slide29.xml" Type="http://schemas.openxmlformats.org/officeDocument/2006/relationships/slide"/><Relationship Id="rId61" Target="slides/slide30.xml" Type="http://schemas.openxmlformats.org/officeDocument/2006/relationships/slide"/><Relationship Id="rId62" Target="slides/slide31.xml" Type="http://schemas.openxmlformats.org/officeDocument/2006/relationships/slide"/><Relationship Id="rId63" Target="slides/slide32.xml" Type="http://schemas.openxmlformats.org/officeDocument/2006/relationships/slide"/><Relationship Id="rId64" Target="slides/slide33.xml" Type="http://schemas.openxmlformats.org/officeDocument/2006/relationships/slide"/><Relationship Id="rId65" Target="slides/slide34.xml" Type="http://schemas.openxmlformats.org/officeDocument/2006/relationships/slide"/><Relationship Id="rId66" Target="slides/slide35.xml" Type="http://schemas.openxmlformats.org/officeDocument/2006/relationships/slide"/><Relationship Id="rId67" Target="slides/slide36.xml" Type="http://schemas.openxmlformats.org/officeDocument/2006/relationships/slide"/><Relationship Id="rId68" Target="slides/slide37.xml" Type="http://schemas.openxmlformats.org/officeDocument/2006/relationships/slide"/><Relationship Id="rId69" Target="slides/slide38.xml" Type="http://schemas.openxmlformats.org/officeDocument/2006/relationships/slide"/><Relationship Id="rId7" Target="fonts/font7.fntdata" Type="http://schemas.openxmlformats.org/officeDocument/2006/relationships/font"/><Relationship Id="rId70" Target="slides/slide39.xml" Type="http://schemas.openxmlformats.org/officeDocument/2006/relationships/slide"/><Relationship Id="rId71" Target="slides/slide40.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1.png" Type="http://schemas.openxmlformats.org/officeDocument/2006/relationships/image"/><Relationship Id="rId8" Target="../media/image13.png" Type="http://schemas.openxmlformats.org/officeDocument/2006/relationships/image"/><Relationship Id="rId9" Target="../media/image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5.png" Type="http://schemas.openxmlformats.org/officeDocument/2006/relationships/image"/><Relationship Id="rId7" Target="../media/image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5.png" Type="http://schemas.openxmlformats.org/officeDocument/2006/relationships/image"/><Relationship Id="rId7" Target="../media/image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5.png" Type="http://schemas.openxmlformats.org/officeDocument/2006/relationships/image"/><Relationship Id="rId7" Target="../media/image5.pn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5.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1.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2.png" Type="http://schemas.openxmlformats.org/officeDocument/2006/relationships/image"/><Relationship Id="rId9" Target="../media/image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5.png" Type="http://schemas.openxmlformats.org/officeDocument/2006/relationships/image"/><Relationship Id="rId6" Target="../media/image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9.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1.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2.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3.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52.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53.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58.png" Type="http://schemas.openxmlformats.org/officeDocument/2006/relationships/image"/><Relationship Id="rId4" Target="../media/image59.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0.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5.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png" Type="http://schemas.openxmlformats.org/officeDocument/2006/relationships/image"/><Relationship Id="rId6" Target="../media/image8.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1.png" Type="http://schemas.openxmlformats.org/officeDocument/2006/relationships/image"/><Relationship Id="rId8" Target="../media/image13.png" Type="http://schemas.openxmlformats.org/officeDocument/2006/relationships/image"/><Relationship Id="rId9" Target="../media/image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1.png" Type="http://schemas.openxmlformats.org/officeDocument/2006/relationships/image"/><Relationship Id="rId8" Target="../media/image13.png" Type="http://schemas.openxmlformats.org/officeDocument/2006/relationships/image"/><Relationship Id="rId9"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5591445" y="981075"/>
            <a:ext cx="1026005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6623282" y="9258300"/>
            <a:ext cx="10636018"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10800000">
            <a:off x="5591445" y="9017931"/>
            <a:ext cx="480738" cy="480738"/>
          </a:xfrm>
          <a:custGeom>
            <a:avLst/>
            <a:gdLst/>
            <a:ahLst/>
            <a:cxnLst/>
            <a:rect r="r" b="b" t="t" l="l"/>
            <a:pathLst>
              <a:path h="480738" w="480738">
                <a:moveTo>
                  <a:pt x="0" y="0"/>
                </a:moveTo>
                <a:lnTo>
                  <a:pt x="480738" y="0"/>
                </a:lnTo>
                <a:lnTo>
                  <a:pt x="480738" y="480738"/>
                </a:lnTo>
                <a:lnTo>
                  <a:pt x="0" y="4807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955588" y="2557225"/>
            <a:ext cx="14783385" cy="3487760"/>
          </a:xfrm>
          <a:prstGeom prst="rect">
            <a:avLst/>
          </a:prstGeom>
        </p:spPr>
        <p:txBody>
          <a:bodyPr anchor="t" rtlCol="false" tIns="0" lIns="0" bIns="0" rIns="0">
            <a:spAutoFit/>
          </a:bodyPr>
          <a:lstStyle/>
          <a:p>
            <a:pPr algn="r">
              <a:lnSpc>
                <a:spcPts val="8838"/>
              </a:lnSpc>
            </a:pPr>
            <a:r>
              <a:rPr lang="en-US" sz="8750" spc="175">
                <a:solidFill>
                  <a:srgbClr val="FFFFFF"/>
                </a:solidFill>
                <a:latin typeface="Poppins Semi-Bold"/>
              </a:rPr>
              <a:t>Sistem Manajemen Keuangan Puskesmas Umban Sari</a:t>
            </a:r>
          </a:p>
        </p:txBody>
      </p:sp>
      <p:sp>
        <p:nvSpPr>
          <p:cNvPr name="Freeform 7" id="7"/>
          <p:cNvSpPr/>
          <p:nvPr/>
        </p:nvSpPr>
        <p:spPr>
          <a:xfrm flipH="true" flipV="false" rot="0">
            <a:off x="0" y="5156063"/>
            <a:ext cx="10347281" cy="5225377"/>
          </a:xfrm>
          <a:custGeom>
            <a:avLst/>
            <a:gdLst/>
            <a:ahLst/>
            <a:cxnLst/>
            <a:rect r="r" b="b" t="t" l="l"/>
            <a:pathLst>
              <a:path h="5225377" w="10347281">
                <a:moveTo>
                  <a:pt x="10347281" y="0"/>
                </a:moveTo>
                <a:lnTo>
                  <a:pt x="0" y="0"/>
                </a:lnTo>
                <a:lnTo>
                  <a:pt x="0" y="5225377"/>
                </a:lnTo>
                <a:lnTo>
                  <a:pt x="10347281" y="5225377"/>
                </a:lnTo>
                <a:lnTo>
                  <a:pt x="10347281" y="0"/>
                </a:lnTo>
                <a:close/>
              </a:path>
            </a:pathLst>
          </a:custGeom>
          <a:blipFill>
            <a:blip r:embed="rId5"/>
            <a:stretch>
              <a:fillRect l="0" t="0" r="0" b="0"/>
            </a:stretch>
          </a:blipFill>
        </p:spPr>
      </p:sp>
      <p:sp>
        <p:nvSpPr>
          <p:cNvPr name="Freeform 8" id="8"/>
          <p:cNvSpPr/>
          <p:nvPr/>
        </p:nvSpPr>
        <p:spPr>
          <a:xfrm flipH="false" flipV="false" rot="0">
            <a:off x="738782" y="772626"/>
            <a:ext cx="3126307" cy="3495141"/>
          </a:xfrm>
          <a:custGeom>
            <a:avLst/>
            <a:gdLst/>
            <a:ahLst/>
            <a:cxnLst/>
            <a:rect r="r" b="b" t="t" l="l"/>
            <a:pathLst>
              <a:path h="3495141" w="3126307">
                <a:moveTo>
                  <a:pt x="0" y="0"/>
                </a:moveTo>
                <a:lnTo>
                  <a:pt x="3126307" y="0"/>
                </a:lnTo>
                <a:lnTo>
                  <a:pt x="3126307" y="3495141"/>
                </a:lnTo>
                <a:lnTo>
                  <a:pt x="0" y="3495141"/>
                </a:lnTo>
                <a:lnTo>
                  <a:pt x="0" y="0"/>
                </a:lnTo>
                <a:close/>
              </a:path>
            </a:pathLst>
          </a:custGeom>
          <a:blipFill>
            <a:blip r:embed="rId6"/>
            <a:stretch>
              <a:fillRect l="0" t="0" r="0" b="0"/>
            </a:stretch>
          </a:blipFill>
        </p:spPr>
      </p:sp>
      <p:sp>
        <p:nvSpPr>
          <p:cNvPr name="TextBox 9" id="9"/>
          <p:cNvSpPr txBox="true"/>
          <p:nvPr/>
        </p:nvSpPr>
        <p:spPr>
          <a:xfrm rot="0">
            <a:off x="7447017" y="7175431"/>
            <a:ext cx="5800528" cy="1664115"/>
          </a:xfrm>
          <a:prstGeom prst="rect">
            <a:avLst/>
          </a:prstGeom>
        </p:spPr>
        <p:txBody>
          <a:bodyPr anchor="t" rtlCol="false" tIns="0" lIns="0" bIns="0" rIns="0">
            <a:spAutoFit/>
          </a:bodyPr>
          <a:lstStyle/>
          <a:p>
            <a:pPr algn="ctr">
              <a:lnSpc>
                <a:spcPts val="3302"/>
              </a:lnSpc>
            </a:pPr>
            <a:r>
              <a:rPr lang="en-US" sz="2358" spc="141">
                <a:solidFill>
                  <a:srgbClr val="FFFFFF"/>
                </a:solidFill>
                <a:latin typeface="TT Hoves"/>
              </a:rPr>
              <a:t>Oleh : </a:t>
            </a:r>
          </a:p>
          <a:p>
            <a:pPr algn="ctr">
              <a:lnSpc>
                <a:spcPts val="3302"/>
              </a:lnSpc>
            </a:pPr>
            <a:r>
              <a:rPr lang="en-US" sz="2358" spc="141">
                <a:solidFill>
                  <a:srgbClr val="FFFFFF"/>
                </a:solidFill>
                <a:latin typeface="TT Hoves"/>
              </a:rPr>
              <a:t>Muhammad As Shaff (2257301088)</a:t>
            </a:r>
          </a:p>
          <a:p>
            <a:pPr algn="ctr">
              <a:lnSpc>
                <a:spcPts val="3302"/>
              </a:lnSpc>
            </a:pPr>
            <a:r>
              <a:rPr lang="en-US" sz="2358" spc="141">
                <a:solidFill>
                  <a:srgbClr val="FFFFFF"/>
                </a:solidFill>
                <a:latin typeface="TT Hoves"/>
              </a:rPr>
              <a:t>Yoga Hermanda (2257301135)</a:t>
            </a:r>
          </a:p>
          <a:p>
            <a:pPr algn="ctr">
              <a:lnSpc>
                <a:spcPts val="3302"/>
              </a:lnSpc>
            </a:pPr>
            <a:r>
              <a:rPr lang="en-US" sz="2358" spc="141">
                <a:solidFill>
                  <a:srgbClr val="FFFFFF"/>
                </a:solidFill>
                <a:latin typeface="TT Hoves"/>
              </a:rPr>
              <a:t>Indah Novitriani (2257301139)</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5591445" y="981075"/>
            <a:ext cx="10260050" cy="0"/>
          </a:xfrm>
          <a:prstGeom prst="line">
            <a:avLst/>
          </a:prstGeom>
          <a:ln cap="flat" w="19050">
            <a:solidFill>
              <a:srgbClr val="FFFFFF"/>
            </a:solidFill>
            <a:prstDash val="solid"/>
            <a:headEnd type="none" len="sm" w="sm"/>
            <a:tailEnd type="none" len="sm" w="sm"/>
          </a:ln>
        </p:spPr>
      </p:sp>
      <p:sp>
        <p:nvSpPr>
          <p:cNvPr name="AutoShape 3" id="3"/>
          <p:cNvSpPr/>
          <p:nvPr/>
        </p:nvSpPr>
        <p:spPr>
          <a:xfrm flipH="true">
            <a:off x="6623282" y="9258300"/>
            <a:ext cx="10636018"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10800000">
            <a:off x="5591445" y="9017931"/>
            <a:ext cx="480738" cy="480738"/>
          </a:xfrm>
          <a:custGeom>
            <a:avLst/>
            <a:gdLst/>
            <a:ahLst/>
            <a:cxnLst/>
            <a:rect r="r" b="b" t="t" l="l"/>
            <a:pathLst>
              <a:path h="480738" w="480738">
                <a:moveTo>
                  <a:pt x="0" y="0"/>
                </a:moveTo>
                <a:lnTo>
                  <a:pt x="480738" y="0"/>
                </a:lnTo>
                <a:lnTo>
                  <a:pt x="480738" y="480738"/>
                </a:lnTo>
                <a:lnTo>
                  <a:pt x="0" y="4807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7878" y="1381149"/>
            <a:ext cx="723102" cy="554352"/>
            <a:chOff x="0" y="0"/>
            <a:chExt cx="209267" cy="160431"/>
          </a:xfrm>
        </p:grpSpPr>
        <p:sp>
          <p:nvSpPr>
            <p:cNvPr name="Freeform 6" id="6"/>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7" id="7"/>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TextBox 8" id="8"/>
          <p:cNvSpPr txBox="true"/>
          <p:nvPr/>
        </p:nvSpPr>
        <p:spPr>
          <a:xfrm rot="0">
            <a:off x="326624" y="2759748"/>
            <a:ext cx="6296658" cy="1934844"/>
          </a:xfrm>
          <a:prstGeom prst="rect">
            <a:avLst/>
          </a:prstGeom>
        </p:spPr>
        <p:txBody>
          <a:bodyPr anchor="t" rtlCol="false" tIns="0" lIns="0" bIns="0" rIns="0">
            <a:spAutoFit/>
          </a:bodyPr>
          <a:lstStyle/>
          <a:p>
            <a:pPr>
              <a:lnSpc>
                <a:spcPts val="3080"/>
              </a:lnSpc>
            </a:pPr>
            <a:r>
              <a:rPr lang="en-US" sz="2200" spc="132">
                <a:solidFill>
                  <a:srgbClr val="FFFFFF"/>
                </a:solidFill>
                <a:latin typeface="TT Hoves"/>
              </a:rPr>
              <a:t>Use Case: Staff Biasa Melihat data Keuangan</a:t>
            </a:r>
          </a:p>
          <a:p>
            <a:pPr>
              <a:lnSpc>
                <a:spcPts val="3080"/>
              </a:lnSpc>
            </a:pPr>
          </a:p>
          <a:p>
            <a:pPr>
              <a:lnSpc>
                <a:spcPts val="3080"/>
              </a:lnSpc>
            </a:pPr>
          </a:p>
          <a:p>
            <a:pPr>
              <a:lnSpc>
                <a:spcPts val="3080"/>
              </a:lnSpc>
            </a:pPr>
            <a:r>
              <a:rPr lang="en-US" sz="2200" spc="132">
                <a:solidFill>
                  <a:srgbClr val="FFFFFF"/>
                </a:solidFill>
                <a:latin typeface="TT Hoves"/>
              </a:rPr>
              <a:t>Diagram: </a:t>
            </a:r>
          </a:p>
          <a:p>
            <a:pPr>
              <a:lnSpc>
                <a:spcPts val="3080"/>
              </a:lnSpc>
            </a:pPr>
          </a:p>
        </p:txBody>
      </p:sp>
      <p:sp>
        <p:nvSpPr>
          <p:cNvPr name="Freeform 9" id="9"/>
          <p:cNvSpPr/>
          <p:nvPr/>
        </p:nvSpPr>
        <p:spPr>
          <a:xfrm flipH="false" flipV="false" rot="0">
            <a:off x="1694716" y="3328569"/>
            <a:ext cx="3822746" cy="1366023"/>
          </a:xfrm>
          <a:custGeom>
            <a:avLst/>
            <a:gdLst/>
            <a:ahLst/>
            <a:cxnLst/>
            <a:rect r="r" b="b" t="t" l="l"/>
            <a:pathLst>
              <a:path h="1366023" w="3822746">
                <a:moveTo>
                  <a:pt x="0" y="0"/>
                </a:moveTo>
                <a:lnTo>
                  <a:pt x="3822746" y="0"/>
                </a:lnTo>
                <a:lnTo>
                  <a:pt x="3822746" y="1366023"/>
                </a:lnTo>
                <a:lnTo>
                  <a:pt x="0" y="1366023"/>
                </a:lnTo>
                <a:lnTo>
                  <a:pt x="0" y="0"/>
                </a:lnTo>
                <a:close/>
              </a:path>
            </a:pathLst>
          </a:custGeom>
          <a:blipFill>
            <a:blip r:embed="rId4"/>
            <a:stretch>
              <a:fillRect l="0" t="0" r="0" b="0"/>
            </a:stretch>
          </a:blipFill>
        </p:spPr>
      </p:sp>
      <p:sp>
        <p:nvSpPr>
          <p:cNvPr name="Freeform 10" id="10"/>
          <p:cNvSpPr/>
          <p:nvPr/>
        </p:nvSpPr>
        <p:spPr>
          <a:xfrm flipH="false" flipV="false" rot="0">
            <a:off x="7794942" y="2778403"/>
            <a:ext cx="179555" cy="4114800"/>
          </a:xfrm>
          <a:custGeom>
            <a:avLst/>
            <a:gdLst/>
            <a:ahLst/>
            <a:cxnLst/>
            <a:rect r="r" b="b" t="t" l="l"/>
            <a:pathLst>
              <a:path h="4114800" w="179555">
                <a:moveTo>
                  <a:pt x="0" y="0"/>
                </a:moveTo>
                <a:lnTo>
                  <a:pt x="179555" y="0"/>
                </a:lnTo>
                <a:lnTo>
                  <a:pt x="17955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694716" y="3328569"/>
            <a:ext cx="3896729" cy="1499900"/>
          </a:xfrm>
          <a:custGeom>
            <a:avLst/>
            <a:gdLst/>
            <a:ahLst/>
            <a:cxnLst/>
            <a:rect r="r" b="b" t="t" l="l"/>
            <a:pathLst>
              <a:path h="1499900" w="3896729">
                <a:moveTo>
                  <a:pt x="0" y="0"/>
                </a:moveTo>
                <a:lnTo>
                  <a:pt x="3896729" y="0"/>
                </a:lnTo>
                <a:lnTo>
                  <a:pt x="3896729" y="1499900"/>
                </a:lnTo>
                <a:lnTo>
                  <a:pt x="0" y="1499900"/>
                </a:lnTo>
                <a:lnTo>
                  <a:pt x="0" y="0"/>
                </a:lnTo>
                <a:close/>
              </a:path>
            </a:pathLst>
          </a:custGeom>
          <a:blipFill>
            <a:blip r:embed="rId7"/>
            <a:stretch>
              <a:fillRect l="0" t="-2529" r="0" b="-2529"/>
            </a:stretch>
          </a:blipFill>
        </p:spPr>
      </p:sp>
      <p:sp>
        <p:nvSpPr>
          <p:cNvPr name="Freeform 12" id="12"/>
          <p:cNvSpPr/>
          <p:nvPr/>
        </p:nvSpPr>
        <p:spPr>
          <a:xfrm flipH="false" flipV="false" rot="0">
            <a:off x="1694716" y="3264601"/>
            <a:ext cx="4532249" cy="1883887"/>
          </a:xfrm>
          <a:custGeom>
            <a:avLst/>
            <a:gdLst/>
            <a:ahLst/>
            <a:cxnLst/>
            <a:rect r="r" b="b" t="t" l="l"/>
            <a:pathLst>
              <a:path h="1883887" w="4532249">
                <a:moveTo>
                  <a:pt x="0" y="0"/>
                </a:moveTo>
                <a:lnTo>
                  <a:pt x="4532249" y="0"/>
                </a:lnTo>
                <a:lnTo>
                  <a:pt x="4532249" y="1883886"/>
                </a:lnTo>
                <a:lnTo>
                  <a:pt x="0" y="1883886"/>
                </a:lnTo>
                <a:lnTo>
                  <a:pt x="0" y="0"/>
                </a:lnTo>
                <a:close/>
              </a:path>
            </a:pathLst>
          </a:custGeom>
          <a:blipFill>
            <a:blip r:embed="rId8"/>
            <a:stretch>
              <a:fillRect l="0" t="0" r="0" b="0"/>
            </a:stretch>
          </a:blipFill>
        </p:spPr>
      </p:sp>
      <p:sp>
        <p:nvSpPr>
          <p:cNvPr name="TextBox 13" id="13"/>
          <p:cNvSpPr txBox="true"/>
          <p:nvPr/>
        </p:nvSpPr>
        <p:spPr>
          <a:xfrm rot="0">
            <a:off x="1028700" y="9031080"/>
            <a:ext cx="3723035"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2 SI A</a:t>
            </a:r>
          </a:p>
        </p:txBody>
      </p:sp>
      <p:sp>
        <p:nvSpPr>
          <p:cNvPr name="TextBox 14" id="14"/>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5" id="15"/>
          <p:cNvSpPr txBox="true"/>
          <p:nvPr/>
        </p:nvSpPr>
        <p:spPr>
          <a:xfrm rot="0">
            <a:off x="539429" y="1517834"/>
            <a:ext cx="5532754" cy="794239"/>
          </a:xfrm>
          <a:prstGeom prst="rect">
            <a:avLst/>
          </a:prstGeom>
        </p:spPr>
        <p:txBody>
          <a:bodyPr anchor="t" rtlCol="false" tIns="0" lIns="0" bIns="0" rIns="0">
            <a:spAutoFit/>
          </a:bodyPr>
          <a:lstStyle/>
          <a:p>
            <a:pPr>
              <a:lnSpc>
                <a:spcPts val="2997"/>
              </a:lnSpc>
            </a:pPr>
            <a:r>
              <a:rPr lang="en-US" sz="2967" spc="59">
                <a:solidFill>
                  <a:srgbClr val="FFFFFF"/>
                </a:solidFill>
                <a:latin typeface="Poppins Semi-Bold"/>
              </a:rPr>
              <a:t>2.2.7 Staff Biasa Melihat Data Keuangan</a:t>
            </a:r>
          </a:p>
        </p:txBody>
      </p:sp>
      <p:sp>
        <p:nvSpPr>
          <p:cNvPr name="TextBox 16" id="16"/>
          <p:cNvSpPr txBox="true"/>
          <p:nvPr/>
        </p:nvSpPr>
        <p:spPr>
          <a:xfrm rot="0">
            <a:off x="8300647" y="1620225"/>
            <a:ext cx="8368940" cy="5817639"/>
          </a:xfrm>
          <a:prstGeom prst="rect">
            <a:avLst/>
          </a:prstGeom>
        </p:spPr>
        <p:txBody>
          <a:bodyPr anchor="t" rtlCol="false" tIns="0" lIns="0" bIns="0" rIns="0">
            <a:spAutoFit/>
          </a:bodyPr>
          <a:lstStyle/>
          <a:p>
            <a:pPr algn="ctr">
              <a:lnSpc>
                <a:spcPts val="2742"/>
              </a:lnSpc>
            </a:pPr>
            <a:r>
              <a:rPr lang="en-US" sz="1959" spc="117">
                <a:solidFill>
                  <a:srgbClr val="FFFFFF"/>
                </a:solidFill>
                <a:latin typeface="TT Hoves"/>
              </a:rPr>
              <a:t>Deskripsi Singkat Sistem akan menampilkan dashboard Staff biasa</a:t>
            </a:r>
          </a:p>
          <a:p>
            <a:pPr algn="ctr">
              <a:lnSpc>
                <a:spcPts val="2742"/>
              </a:lnSpc>
            </a:pPr>
          </a:p>
          <a:p>
            <a:pPr marL="422968" indent="-211484" lvl="1">
              <a:lnSpc>
                <a:spcPts val="2742"/>
              </a:lnSpc>
              <a:buFont typeface="Arial"/>
              <a:buChar char="•"/>
            </a:pPr>
            <a:r>
              <a:rPr lang="en-US" sz="1959" spc="117">
                <a:solidFill>
                  <a:srgbClr val="076D1C"/>
                </a:solidFill>
                <a:latin typeface="TT Hoves Bold"/>
              </a:rPr>
              <a:t>Untuk Menampilkan Dashboard utama Staff Biasa</a:t>
            </a:r>
          </a:p>
          <a:p>
            <a:pPr marL="422968" indent="-211484" lvl="1">
              <a:lnSpc>
                <a:spcPts val="2742"/>
              </a:lnSpc>
              <a:buFont typeface="Arial"/>
              <a:buChar char="•"/>
            </a:pPr>
            <a:r>
              <a:rPr lang="en-US" sz="1959" spc="117">
                <a:solidFill>
                  <a:srgbClr val="FFFFFF"/>
                </a:solidFill>
                <a:latin typeface="TT Hoves"/>
              </a:rPr>
              <a:t>Staff Biasa akan masuk ke halaman dashboard</a:t>
            </a:r>
          </a:p>
          <a:p>
            <a:pPr marL="422968" indent="-211484" lvl="1">
              <a:lnSpc>
                <a:spcPts val="2742"/>
              </a:lnSpc>
              <a:buFont typeface="Arial"/>
              <a:buChar char="•"/>
            </a:pPr>
            <a:r>
              <a:rPr lang="en-US" sz="1959" spc="117">
                <a:solidFill>
                  <a:srgbClr val="FFFFFF"/>
                </a:solidFill>
                <a:latin typeface="TT Hoves"/>
              </a:rPr>
              <a:t>Sistem akan menampilkan grafik pemasukan dan pengeluaran</a:t>
            </a:r>
          </a:p>
          <a:p>
            <a:pPr marL="422968" indent="-211484" lvl="1">
              <a:lnSpc>
                <a:spcPts val="2742"/>
              </a:lnSpc>
              <a:buFont typeface="Arial"/>
              <a:buChar char="•"/>
            </a:pPr>
            <a:r>
              <a:rPr lang="en-US" sz="1959" spc="117">
                <a:solidFill>
                  <a:srgbClr val="FFFFFF"/>
                </a:solidFill>
                <a:latin typeface="TT Hoves"/>
              </a:rPr>
              <a:t>Staff biasa melihat grafik pemasukan dan pengeluaran</a:t>
            </a:r>
          </a:p>
          <a:p>
            <a:pPr>
              <a:lnSpc>
                <a:spcPts val="2742"/>
              </a:lnSpc>
            </a:pPr>
          </a:p>
          <a:p>
            <a:pPr marL="422968" indent="-211484" lvl="1">
              <a:lnSpc>
                <a:spcPts val="2742"/>
              </a:lnSpc>
              <a:buFont typeface="Arial"/>
              <a:buChar char="•"/>
            </a:pPr>
            <a:r>
              <a:rPr lang="en-US" sz="1959" spc="117">
                <a:solidFill>
                  <a:srgbClr val="076D1C"/>
                </a:solidFill>
                <a:latin typeface="TT Hoves Bold"/>
              </a:rPr>
              <a:t>Untuk Menampilkan data pengeluaran</a:t>
            </a:r>
          </a:p>
          <a:p>
            <a:pPr marL="422968" indent="-211484" lvl="1">
              <a:lnSpc>
                <a:spcPts val="2742"/>
              </a:lnSpc>
              <a:buFont typeface="Arial"/>
              <a:buChar char="•"/>
            </a:pPr>
            <a:r>
              <a:rPr lang="en-US" sz="1959" spc="117">
                <a:solidFill>
                  <a:srgbClr val="FFFFFF"/>
                </a:solidFill>
                <a:latin typeface="TT Hoves"/>
              </a:rPr>
              <a:t>Staff biasa mngklik data pengeluaran pada sidebar</a:t>
            </a:r>
          </a:p>
          <a:p>
            <a:pPr marL="422968" indent="-211484" lvl="1">
              <a:lnSpc>
                <a:spcPts val="2742"/>
              </a:lnSpc>
              <a:buFont typeface="Arial"/>
              <a:buChar char="•"/>
            </a:pPr>
            <a:r>
              <a:rPr lang="en-US" sz="1959" spc="117">
                <a:solidFill>
                  <a:srgbClr val="FFFFFF"/>
                </a:solidFill>
                <a:latin typeface="TT Hoves"/>
              </a:rPr>
              <a:t>Sistem akan menampilkan pengeluaran dalam bentuk tabel</a:t>
            </a:r>
          </a:p>
          <a:p>
            <a:pPr>
              <a:lnSpc>
                <a:spcPts val="2742"/>
              </a:lnSpc>
            </a:pPr>
          </a:p>
          <a:p>
            <a:pPr marL="422968" indent="-211484" lvl="1">
              <a:lnSpc>
                <a:spcPts val="2742"/>
              </a:lnSpc>
              <a:buFont typeface="Arial"/>
              <a:buChar char="•"/>
            </a:pPr>
            <a:r>
              <a:rPr lang="en-US" sz="1959" spc="117">
                <a:solidFill>
                  <a:srgbClr val="076D1C"/>
                </a:solidFill>
                <a:latin typeface="TT Hoves Bold"/>
              </a:rPr>
              <a:t>Un</a:t>
            </a:r>
            <a:r>
              <a:rPr lang="en-US" sz="1959" spc="117">
                <a:solidFill>
                  <a:srgbClr val="076D1C"/>
                </a:solidFill>
                <a:latin typeface="TT Hoves Bold"/>
              </a:rPr>
              <a:t>tuk Menampilkan data pemasukan</a:t>
            </a:r>
          </a:p>
          <a:p>
            <a:pPr marL="422968" indent="-211484" lvl="1">
              <a:lnSpc>
                <a:spcPts val="2742"/>
              </a:lnSpc>
              <a:buFont typeface="Arial"/>
              <a:buChar char="•"/>
            </a:pPr>
            <a:r>
              <a:rPr lang="en-US" sz="1959" spc="117">
                <a:solidFill>
                  <a:srgbClr val="FFFFFF"/>
                </a:solidFill>
                <a:latin typeface="TT Hoves"/>
              </a:rPr>
              <a:t>Staff biasa mengklik data pemasukan pada sidebar</a:t>
            </a:r>
          </a:p>
          <a:p>
            <a:pPr marL="422968" indent="-211484" lvl="1">
              <a:lnSpc>
                <a:spcPts val="2742"/>
              </a:lnSpc>
              <a:buFont typeface="Arial"/>
              <a:buChar char="•"/>
            </a:pPr>
            <a:r>
              <a:rPr lang="en-US" sz="1959" spc="117">
                <a:solidFill>
                  <a:srgbClr val="FFFFFF"/>
                </a:solidFill>
                <a:latin typeface="TT Hoves"/>
              </a:rPr>
              <a:t>Sistem akan menampilkan pemasukan dalam bentuk tabel</a:t>
            </a:r>
          </a:p>
          <a:p>
            <a:pPr algn="ctr">
              <a:lnSpc>
                <a:spcPts val="2742"/>
              </a:lnSpc>
            </a:pPr>
          </a:p>
          <a:p>
            <a:pPr>
              <a:lnSpc>
                <a:spcPts val="2742"/>
              </a:lnSpc>
            </a:pPr>
            <a:r>
              <a:rPr lang="en-US" sz="1959" spc="117">
                <a:solidFill>
                  <a:srgbClr val="FFFFFF"/>
                </a:solidFill>
                <a:latin typeface="TT Hoves"/>
              </a:rPr>
              <a:t>  </a:t>
            </a:r>
            <a:r>
              <a:rPr lang="en-US" sz="1959" spc="117">
                <a:solidFill>
                  <a:srgbClr val="FFFFFF"/>
                </a:solidFill>
                <a:latin typeface="TT Hoves"/>
              </a:rPr>
              <a:t>Xref: Bagian 3.2.7 Staff Biasa Melihat Data keuangan</a:t>
            </a:r>
          </a:p>
          <a:p>
            <a:pPr>
              <a:lnSpc>
                <a:spcPts val="2742"/>
              </a:lnSpc>
            </a:pPr>
          </a:p>
        </p:txBody>
      </p:sp>
      <p:sp>
        <p:nvSpPr>
          <p:cNvPr name="Freeform 17" id="17"/>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9"/>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5591445" y="981075"/>
            <a:ext cx="10260050" cy="0"/>
          </a:xfrm>
          <a:prstGeom prst="line">
            <a:avLst/>
          </a:prstGeom>
          <a:ln cap="flat" w="19050">
            <a:solidFill>
              <a:srgbClr val="FFFFFF"/>
            </a:solidFill>
            <a:prstDash val="solid"/>
            <a:headEnd type="none" len="sm" w="sm"/>
            <a:tailEnd type="none" len="sm" w="sm"/>
          </a:ln>
        </p:spPr>
      </p:sp>
      <p:sp>
        <p:nvSpPr>
          <p:cNvPr name="AutoShape 3" id="3"/>
          <p:cNvSpPr/>
          <p:nvPr/>
        </p:nvSpPr>
        <p:spPr>
          <a:xfrm flipH="true">
            <a:off x="6623282" y="9881761"/>
            <a:ext cx="10636018"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10800000">
            <a:off x="5591445" y="9579831"/>
            <a:ext cx="480738" cy="480738"/>
          </a:xfrm>
          <a:custGeom>
            <a:avLst/>
            <a:gdLst/>
            <a:ahLst/>
            <a:cxnLst/>
            <a:rect r="r" b="b" t="t" l="l"/>
            <a:pathLst>
              <a:path h="480738" w="480738">
                <a:moveTo>
                  <a:pt x="0" y="0"/>
                </a:moveTo>
                <a:lnTo>
                  <a:pt x="480738" y="0"/>
                </a:lnTo>
                <a:lnTo>
                  <a:pt x="480738" y="480739"/>
                </a:lnTo>
                <a:lnTo>
                  <a:pt x="0" y="4807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7878" y="1240261"/>
            <a:ext cx="723102" cy="554352"/>
            <a:chOff x="0" y="0"/>
            <a:chExt cx="209267" cy="160431"/>
          </a:xfrm>
        </p:grpSpPr>
        <p:sp>
          <p:nvSpPr>
            <p:cNvPr name="Freeform 6" id="6"/>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7" id="7"/>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TextBox 8" id="8"/>
          <p:cNvSpPr txBox="true"/>
          <p:nvPr/>
        </p:nvSpPr>
        <p:spPr>
          <a:xfrm rot="0">
            <a:off x="177878" y="2646637"/>
            <a:ext cx="8632112" cy="1544319"/>
          </a:xfrm>
          <a:prstGeom prst="rect">
            <a:avLst/>
          </a:prstGeom>
        </p:spPr>
        <p:txBody>
          <a:bodyPr anchor="t" rtlCol="false" tIns="0" lIns="0" bIns="0" rIns="0">
            <a:spAutoFit/>
          </a:bodyPr>
          <a:lstStyle/>
          <a:p>
            <a:pPr>
              <a:lnSpc>
                <a:spcPts val="3080"/>
              </a:lnSpc>
            </a:pPr>
            <a:r>
              <a:rPr lang="en-US" sz="2200" spc="132">
                <a:solidFill>
                  <a:srgbClr val="FFFFFF"/>
                </a:solidFill>
                <a:latin typeface="TT Hoves"/>
              </a:rPr>
              <a:t>Use Case: Staff Keuangan Mencetak Laporan Keuangan</a:t>
            </a:r>
          </a:p>
          <a:p>
            <a:pPr>
              <a:lnSpc>
                <a:spcPts val="3080"/>
              </a:lnSpc>
            </a:pPr>
          </a:p>
          <a:p>
            <a:pPr>
              <a:lnSpc>
                <a:spcPts val="3080"/>
              </a:lnSpc>
            </a:pPr>
            <a:r>
              <a:rPr lang="en-US" sz="2200" spc="132">
                <a:solidFill>
                  <a:srgbClr val="FFFFFF"/>
                </a:solidFill>
                <a:latin typeface="TT Hoves"/>
              </a:rPr>
              <a:t>Diagram: </a:t>
            </a:r>
          </a:p>
          <a:p>
            <a:pPr>
              <a:lnSpc>
                <a:spcPts val="3080"/>
              </a:lnSpc>
            </a:pPr>
          </a:p>
        </p:txBody>
      </p:sp>
      <p:sp>
        <p:nvSpPr>
          <p:cNvPr name="Freeform 9" id="9"/>
          <p:cNvSpPr/>
          <p:nvPr/>
        </p:nvSpPr>
        <p:spPr>
          <a:xfrm flipH="false" flipV="false" rot="0">
            <a:off x="8193791" y="2939171"/>
            <a:ext cx="179555" cy="4114800"/>
          </a:xfrm>
          <a:custGeom>
            <a:avLst/>
            <a:gdLst/>
            <a:ahLst/>
            <a:cxnLst/>
            <a:rect r="r" b="b" t="t" l="l"/>
            <a:pathLst>
              <a:path h="4114800" w="179555">
                <a:moveTo>
                  <a:pt x="0" y="0"/>
                </a:moveTo>
                <a:lnTo>
                  <a:pt x="179555" y="0"/>
                </a:lnTo>
                <a:lnTo>
                  <a:pt x="17955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553484" y="3262701"/>
            <a:ext cx="5349024" cy="1292180"/>
          </a:xfrm>
          <a:custGeom>
            <a:avLst/>
            <a:gdLst/>
            <a:ahLst/>
            <a:cxnLst/>
            <a:rect r="r" b="b" t="t" l="l"/>
            <a:pathLst>
              <a:path h="1292180" w="5349024">
                <a:moveTo>
                  <a:pt x="0" y="0"/>
                </a:moveTo>
                <a:lnTo>
                  <a:pt x="5349024" y="0"/>
                </a:lnTo>
                <a:lnTo>
                  <a:pt x="5349024" y="1292179"/>
                </a:lnTo>
                <a:lnTo>
                  <a:pt x="0" y="1292179"/>
                </a:lnTo>
                <a:lnTo>
                  <a:pt x="0" y="0"/>
                </a:lnTo>
                <a:close/>
              </a:path>
            </a:pathLst>
          </a:custGeom>
          <a:blipFill>
            <a:blip r:embed="rId6"/>
            <a:stretch>
              <a:fillRect l="0" t="0" r="0" b="0"/>
            </a:stretch>
          </a:blipFill>
        </p:spPr>
      </p:sp>
      <p:sp>
        <p:nvSpPr>
          <p:cNvPr name="TextBox 11" id="11"/>
          <p:cNvSpPr txBox="true"/>
          <p:nvPr/>
        </p:nvSpPr>
        <p:spPr>
          <a:xfrm rot="0">
            <a:off x="1028700" y="9592981"/>
            <a:ext cx="3723035"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2 SI A</a:t>
            </a:r>
          </a:p>
        </p:txBody>
      </p:sp>
      <p:sp>
        <p:nvSpPr>
          <p:cNvPr name="TextBox 12" id="12"/>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3" id="13"/>
          <p:cNvSpPr txBox="true"/>
          <p:nvPr/>
        </p:nvSpPr>
        <p:spPr>
          <a:xfrm rot="0">
            <a:off x="539429" y="1376946"/>
            <a:ext cx="5849226" cy="794239"/>
          </a:xfrm>
          <a:prstGeom prst="rect">
            <a:avLst/>
          </a:prstGeom>
        </p:spPr>
        <p:txBody>
          <a:bodyPr anchor="t" rtlCol="false" tIns="0" lIns="0" bIns="0" rIns="0">
            <a:spAutoFit/>
          </a:bodyPr>
          <a:lstStyle/>
          <a:p>
            <a:pPr>
              <a:lnSpc>
                <a:spcPts val="2997"/>
              </a:lnSpc>
            </a:pPr>
            <a:r>
              <a:rPr lang="en-US" sz="2967" spc="59">
                <a:solidFill>
                  <a:srgbClr val="FFFFFF"/>
                </a:solidFill>
                <a:latin typeface="Poppins Semi-Bold"/>
              </a:rPr>
              <a:t>2.2.8 Staff Keuangan Mencetak Laporan Keuangan</a:t>
            </a:r>
          </a:p>
        </p:txBody>
      </p:sp>
      <p:sp>
        <p:nvSpPr>
          <p:cNvPr name="TextBox 14" id="14"/>
          <p:cNvSpPr txBox="true"/>
          <p:nvPr/>
        </p:nvSpPr>
        <p:spPr>
          <a:xfrm rot="0">
            <a:off x="8519158" y="1756514"/>
            <a:ext cx="8740142" cy="6846339"/>
          </a:xfrm>
          <a:prstGeom prst="rect">
            <a:avLst/>
          </a:prstGeom>
        </p:spPr>
        <p:txBody>
          <a:bodyPr anchor="t" rtlCol="false" tIns="0" lIns="0" bIns="0" rIns="0">
            <a:spAutoFit/>
          </a:bodyPr>
          <a:lstStyle/>
          <a:p>
            <a:pPr algn="ctr">
              <a:lnSpc>
                <a:spcPts val="2742"/>
              </a:lnSpc>
            </a:pPr>
            <a:r>
              <a:rPr lang="en-US" sz="1959" spc="117">
                <a:solidFill>
                  <a:srgbClr val="FFFFFF"/>
                </a:solidFill>
                <a:latin typeface="TT Hoves"/>
              </a:rPr>
              <a:t>Deskripsi Singkat Sistem akan menampilkan dashboard Staff keuangan yang di mana akan menampilkan sidebar</a:t>
            </a:r>
          </a:p>
          <a:p>
            <a:pPr algn="ctr">
              <a:lnSpc>
                <a:spcPts val="2742"/>
              </a:lnSpc>
            </a:pPr>
          </a:p>
          <a:p>
            <a:pPr marL="422968" indent="-211484" lvl="1">
              <a:lnSpc>
                <a:spcPts val="2742"/>
              </a:lnSpc>
              <a:buFont typeface="Arial"/>
              <a:buChar char="•"/>
            </a:pPr>
            <a:r>
              <a:rPr lang="en-US" sz="1959" spc="117">
                <a:solidFill>
                  <a:srgbClr val="FFFFFF"/>
                </a:solidFill>
                <a:latin typeface="TT Hoves"/>
              </a:rPr>
              <a:t> Staff Keuangan akan masuk ke halaman dashboard</a:t>
            </a:r>
          </a:p>
          <a:p>
            <a:pPr marL="422968" indent="-211484" lvl="1">
              <a:lnSpc>
                <a:spcPts val="2742"/>
              </a:lnSpc>
              <a:buFont typeface="Arial"/>
              <a:buChar char="•"/>
            </a:pPr>
            <a:r>
              <a:rPr lang="en-US" sz="1959" spc="117">
                <a:solidFill>
                  <a:srgbClr val="FFFFFF"/>
                </a:solidFill>
                <a:latin typeface="TT Hoves"/>
              </a:rPr>
              <a:t>Staff Keuangan akan menampilkan grafik pemasukan dan pengeluaran</a:t>
            </a:r>
          </a:p>
          <a:p>
            <a:pPr marL="422968" indent="-211484" lvl="1">
              <a:lnSpc>
                <a:spcPts val="2742"/>
              </a:lnSpc>
              <a:buFont typeface="Arial"/>
              <a:buChar char="•"/>
            </a:pPr>
            <a:r>
              <a:rPr lang="en-US" sz="1959" spc="117">
                <a:solidFill>
                  <a:srgbClr val="FFFFFF"/>
                </a:solidFill>
                <a:latin typeface="TT Hoves"/>
              </a:rPr>
              <a:t>Staff Keuangan melihat grafik pemasukan dan pengeluaran</a:t>
            </a:r>
          </a:p>
          <a:p>
            <a:pPr marL="422968" indent="-211484" lvl="1">
              <a:lnSpc>
                <a:spcPts val="2742"/>
              </a:lnSpc>
              <a:buFont typeface="Arial"/>
              <a:buChar char="•"/>
            </a:pPr>
            <a:r>
              <a:rPr lang="en-US" sz="1959" spc="117">
                <a:solidFill>
                  <a:srgbClr val="FFFFFF"/>
                </a:solidFill>
                <a:latin typeface="TT Hoves"/>
              </a:rPr>
              <a:t>Staff Keuangan memilih cetak Pelaporan pada sidebar</a:t>
            </a:r>
          </a:p>
          <a:p>
            <a:pPr marL="422968" indent="-211484" lvl="1">
              <a:lnSpc>
                <a:spcPts val="2742"/>
              </a:lnSpc>
              <a:buFont typeface="Arial"/>
              <a:buChar char="•"/>
            </a:pPr>
            <a:r>
              <a:rPr lang="en-US" sz="1959" spc="117">
                <a:solidFill>
                  <a:srgbClr val="FFFFFF"/>
                </a:solidFill>
                <a:latin typeface="TT Hoves"/>
              </a:rPr>
              <a:t>Staff Keuangan Memilih Data Pemasukan Atau Pengeluaran</a:t>
            </a:r>
          </a:p>
          <a:p>
            <a:pPr marL="422968" indent="-211484" lvl="1">
              <a:lnSpc>
                <a:spcPts val="2742"/>
              </a:lnSpc>
              <a:buFont typeface="Arial"/>
              <a:buChar char="•"/>
            </a:pPr>
            <a:r>
              <a:rPr lang="en-US" sz="1959" spc="117">
                <a:solidFill>
                  <a:srgbClr val="FFFFFF"/>
                </a:solidFill>
                <a:latin typeface="TT Hoves"/>
              </a:rPr>
              <a:t>Staff Keuangan menentukan Rentan waktu data yang ingin di tampilkan,kemudian klik Tampilkan</a:t>
            </a:r>
          </a:p>
          <a:p>
            <a:pPr marL="422968" indent="-211484" lvl="1">
              <a:lnSpc>
                <a:spcPts val="2742"/>
              </a:lnSpc>
              <a:buFont typeface="Arial"/>
              <a:buChar char="•"/>
            </a:pPr>
            <a:r>
              <a:rPr lang="en-US" sz="1959" spc="117">
                <a:solidFill>
                  <a:srgbClr val="FFFFFF"/>
                </a:solidFill>
                <a:latin typeface="TT Hoves"/>
              </a:rPr>
              <a:t>Staff Keuangan mengklik save to exel untuk menyimpan dalam bentuk exel dan akan tersimpan tergantung dengan data yang di pilih sebelumnya</a:t>
            </a:r>
          </a:p>
          <a:p>
            <a:pPr marL="422968" indent="-211484" lvl="1">
              <a:lnSpc>
                <a:spcPts val="2742"/>
              </a:lnSpc>
              <a:buFont typeface="Arial"/>
              <a:buChar char="•"/>
            </a:pPr>
            <a:r>
              <a:rPr lang="en-US" sz="1959" spc="117">
                <a:solidFill>
                  <a:srgbClr val="FFFFFF"/>
                </a:solidFill>
                <a:latin typeface="TT Hoves"/>
              </a:rPr>
              <a:t>Staff Keuangan mengklik save to pdf untuk menyimpan dalam bentuk pdf dan akan tersimpan tergantung dengan data yang di pilih sebelumnya</a:t>
            </a:r>
          </a:p>
          <a:p>
            <a:pPr>
              <a:lnSpc>
                <a:spcPts val="2742"/>
              </a:lnSpc>
            </a:pPr>
          </a:p>
          <a:p>
            <a:pPr>
              <a:lnSpc>
                <a:spcPts val="2742"/>
              </a:lnSpc>
            </a:pPr>
            <a:r>
              <a:rPr lang="en-US" sz="1959" spc="117">
                <a:solidFill>
                  <a:srgbClr val="FFFFFF"/>
                </a:solidFill>
                <a:latin typeface="TT Hoves"/>
              </a:rPr>
              <a:t>  </a:t>
            </a:r>
            <a:r>
              <a:rPr lang="en-US" sz="1959" spc="117">
                <a:solidFill>
                  <a:srgbClr val="FFFFFF"/>
                </a:solidFill>
                <a:latin typeface="TT Hoves"/>
              </a:rPr>
              <a:t>Xref: Bagian 3.2.8 Staff Keuangan Mencetak Laporan Keuangan</a:t>
            </a:r>
          </a:p>
          <a:p>
            <a:pPr algn="ctr">
              <a:lnSpc>
                <a:spcPts val="2742"/>
              </a:lnSpc>
            </a:pPr>
          </a:p>
        </p:txBody>
      </p:sp>
      <p:sp>
        <p:nvSpPr>
          <p:cNvPr name="Freeform 15" id="15"/>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7"/>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5591445" y="981075"/>
            <a:ext cx="10260050" cy="0"/>
          </a:xfrm>
          <a:prstGeom prst="line">
            <a:avLst/>
          </a:prstGeom>
          <a:ln cap="flat" w="19050">
            <a:solidFill>
              <a:srgbClr val="FFFFFF"/>
            </a:solidFill>
            <a:prstDash val="solid"/>
            <a:headEnd type="none" len="sm" w="sm"/>
            <a:tailEnd type="none" len="sm" w="sm"/>
          </a:ln>
        </p:spPr>
      </p:sp>
      <p:sp>
        <p:nvSpPr>
          <p:cNvPr name="AutoShape 3" id="3"/>
          <p:cNvSpPr/>
          <p:nvPr/>
        </p:nvSpPr>
        <p:spPr>
          <a:xfrm flipH="true">
            <a:off x="6623282" y="9881761"/>
            <a:ext cx="10636018"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10800000">
            <a:off x="5591445" y="9579831"/>
            <a:ext cx="480738" cy="480738"/>
          </a:xfrm>
          <a:custGeom>
            <a:avLst/>
            <a:gdLst/>
            <a:ahLst/>
            <a:cxnLst/>
            <a:rect r="r" b="b" t="t" l="l"/>
            <a:pathLst>
              <a:path h="480738" w="480738">
                <a:moveTo>
                  <a:pt x="0" y="0"/>
                </a:moveTo>
                <a:lnTo>
                  <a:pt x="480738" y="0"/>
                </a:lnTo>
                <a:lnTo>
                  <a:pt x="480738" y="480739"/>
                </a:lnTo>
                <a:lnTo>
                  <a:pt x="0" y="4807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7878" y="1240261"/>
            <a:ext cx="723102" cy="554352"/>
            <a:chOff x="0" y="0"/>
            <a:chExt cx="209267" cy="160431"/>
          </a:xfrm>
        </p:grpSpPr>
        <p:sp>
          <p:nvSpPr>
            <p:cNvPr name="Freeform 6" id="6"/>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7" id="7"/>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TextBox 8" id="8"/>
          <p:cNvSpPr txBox="true"/>
          <p:nvPr/>
        </p:nvSpPr>
        <p:spPr>
          <a:xfrm rot="0">
            <a:off x="177878" y="2646637"/>
            <a:ext cx="8632112" cy="1544319"/>
          </a:xfrm>
          <a:prstGeom prst="rect">
            <a:avLst/>
          </a:prstGeom>
        </p:spPr>
        <p:txBody>
          <a:bodyPr anchor="t" rtlCol="false" tIns="0" lIns="0" bIns="0" rIns="0">
            <a:spAutoFit/>
          </a:bodyPr>
          <a:lstStyle/>
          <a:p>
            <a:pPr>
              <a:lnSpc>
                <a:spcPts val="3080"/>
              </a:lnSpc>
            </a:pPr>
            <a:r>
              <a:rPr lang="en-US" sz="2200" spc="132">
                <a:solidFill>
                  <a:srgbClr val="FFFFFF"/>
                </a:solidFill>
                <a:latin typeface="TT Hoves"/>
              </a:rPr>
              <a:t>Use Case: Staff Biasa Keuangan Mencetak Laporan Keuangan</a:t>
            </a:r>
          </a:p>
          <a:p>
            <a:pPr>
              <a:lnSpc>
                <a:spcPts val="3080"/>
              </a:lnSpc>
            </a:pPr>
          </a:p>
          <a:p>
            <a:pPr>
              <a:lnSpc>
                <a:spcPts val="3080"/>
              </a:lnSpc>
            </a:pPr>
            <a:r>
              <a:rPr lang="en-US" sz="2200" spc="132">
                <a:solidFill>
                  <a:srgbClr val="FFFFFF"/>
                </a:solidFill>
                <a:latin typeface="TT Hoves"/>
              </a:rPr>
              <a:t>Diagram: </a:t>
            </a:r>
          </a:p>
          <a:p>
            <a:pPr>
              <a:lnSpc>
                <a:spcPts val="3080"/>
              </a:lnSpc>
            </a:pPr>
          </a:p>
        </p:txBody>
      </p:sp>
      <p:sp>
        <p:nvSpPr>
          <p:cNvPr name="Freeform 9" id="9"/>
          <p:cNvSpPr/>
          <p:nvPr/>
        </p:nvSpPr>
        <p:spPr>
          <a:xfrm flipH="false" flipV="false" rot="0">
            <a:off x="8442661" y="3262701"/>
            <a:ext cx="179555" cy="4114800"/>
          </a:xfrm>
          <a:custGeom>
            <a:avLst/>
            <a:gdLst/>
            <a:ahLst/>
            <a:cxnLst/>
            <a:rect r="r" b="b" t="t" l="l"/>
            <a:pathLst>
              <a:path h="4114800" w="179555">
                <a:moveTo>
                  <a:pt x="0" y="0"/>
                </a:moveTo>
                <a:lnTo>
                  <a:pt x="179555" y="0"/>
                </a:lnTo>
                <a:lnTo>
                  <a:pt x="17955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553484" y="3262701"/>
            <a:ext cx="5349024" cy="1292180"/>
          </a:xfrm>
          <a:custGeom>
            <a:avLst/>
            <a:gdLst/>
            <a:ahLst/>
            <a:cxnLst/>
            <a:rect r="r" b="b" t="t" l="l"/>
            <a:pathLst>
              <a:path h="1292180" w="5349024">
                <a:moveTo>
                  <a:pt x="0" y="0"/>
                </a:moveTo>
                <a:lnTo>
                  <a:pt x="5349024" y="0"/>
                </a:lnTo>
                <a:lnTo>
                  <a:pt x="5349024" y="1292179"/>
                </a:lnTo>
                <a:lnTo>
                  <a:pt x="0" y="1292179"/>
                </a:lnTo>
                <a:lnTo>
                  <a:pt x="0" y="0"/>
                </a:lnTo>
                <a:close/>
              </a:path>
            </a:pathLst>
          </a:custGeom>
          <a:blipFill>
            <a:blip r:embed="rId6"/>
            <a:stretch>
              <a:fillRect l="0" t="0" r="0" b="0"/>
            </a:stretch>
          </a:blipFill>
        </p:spPr>
      </p:sp>
      <p:sp>
        <p:nvSpPr>
          <p:cNvPr name="TextBox 11" id="11"/>
          <p:cNvSpPr txBox="true"/>
          <p:nvPr/>
        </p:nvSpPr>
        <p:spPr>
          <a:xfrm rot="0">
            <a:off x="1028700" y="9592981"/>
            <a:ext cx="3723035"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2 SI A</a:t>
            </a:r>
          </a:p>
        </p:txBody>
      </p:sp>
      <p:sp>
        <p:nvSpPr>
          <p:cNvPr name="TextBox 12" id="12"/>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3" id="13"/>
          <p:cNvSpPr txBox="true"/>
          <p:nvPr/>
        </p:nvSpPr>
        <p:spPr>
          <a:xfrm rot="0">
            <a:off x="539429" y="1376946"/>
            <a:ext cx="5849226" cy="794239"/>
          </a:xfrm>
          <a:prstGeom prst="rect">
            <a:avLst/>
          </a:prstGeom>
        </p:spPr>
        <p:txBody>
          <a:bodyPr anchor="t" rtlCol="false" tIns="0" lIns="0" bIns="0" rIns="0">
            <a:spAutoFit/>
          </a:bodyPr>
          <a:lstStyle/>
          <a:p>
            <a:pPr>
              <a:lnSpc>
                <a:spcPts val="2997"/>
              </a:lnSpc>
            </a:pPr>
            <a:r>
              <a:rPr lang="en-US" sz="2967" spc="59">
                <a:solidFill>
                  <a:srgbClr val="FFFFFF"/>
                </a:solidFill>
                <a:latin typeface="Poppins Semi-Bold"/>
              </a:rPr>
              <a:t>2.2.9 Staff Biasa Mencetak Laporan Keuangan</a:t>
            </a:r>
          </a:p>
        </p:txBody>
      </p:sp>
      <p:sp>
        <p:nvSpPr>
          <p:cNvPr name="TextBox 14" id="14"/>
          <p:cNvSpPr txBox="true"/>
          <p:nvPr/>
        </p:nvSpPr>
        <p:spPr>
          <a:xfrm rot="0">
            <a:off x="8809990" y="2373317"/>
            <a:ext cx="8740142" cy="6503439"/>
          </a:xfrm>
          <a:prstGeom prst="rect">
            <a:avLst/>
          </a:prstGeom>
        </p:spPr>
        <p:txBody>
          <a:bodyPr anchor="t" rtlCol="false" tIns="0" lIns="0" bIns="0" rIns="0">
            <a:spAutoFit/>
          </a:bodyPr>
          <a:lstStyle/>
          <a:p>
            <a:pPr algn="ctr">
              <a:lnSpc>
                <a:spcPts val="2742"/>
              </a:lnSpc>
            </a:pPr>
            <a:r>
              <a:rPr lang="en-US" sz="1959" spc="117">
                <a:solidFill>
                  <a:srgbClr val="FFFFFF"/>
                </a:solidFill>
                <a:latin typeface="TT Hoves"/>
              </a:rPr>
              <a:t>Deskripsi Singkat Sistem akan menampilkan dashboard Staff biasa</a:t>
            </a:r>
          </a:p>
          <a:p>
            <a:pPr algn="ctr">
              <a:lnSpc>
                <a:spcPts val="2742"/>
              </a:lnSpc>
            </a:pPr>
          </a:p>
          <a:p>
            <a:pPr marL="422968" indent="-211484" lvl="1">
              <a:lnSpc>
                <a:spcPts val="2742"/>
              </a:lnSpc>
              <a:buFont typeface="Arial"/>
              <a:buChar char="•"/>
            </a:pPr>
            <a:r>
              <a:rPr lang="en-US" sz="1959" spc="117">
                <a:solidFill>
                  <a:srgbClr val="FFFFFF"/>
                </a:solidFill>
                <a:latin typeface="TT Hoves"/>
              </a:rPr>
              <a:t>Staff Biasa akan masuk ke halaman dashboard</a:t>
            </a:r>
          </a:p>
          <a:p>
            <a:pPr marL="422968" indent="-211484" lvl="1">
              <a:lnSpc>
                <a:spcPts val="2742"/>
              </a:lnSpc>
              <a:buFont typeface="Arial"/>
              <a:buChar char="•"/>
            </a:pPr>
            <a:r>
              <a:rPr lang="en-US" sz="1959" spc="117">
                <a:solidFill>
                  <a:srgbClr val="FFFFFF"/>
                </a:solidFill>
                <a:latin typeface="TT Hoves"/>
              </a:rPr>
              <a:t>Sistem akan menampilkan grafik pemasukan dan pengeluaran</a:t>
            </a:r>
          </a:p>
          <a:p>
            <a:pPr marL="422968" indent="-211484" lvl="1">
              <a:lnSpc>
                <a:spcPts val="2742"/>
              </a:lnSpc>
              <a:buFont typeface="Arial"/>
              <a:buChar char="•"/>
            </a:pPr>
            <a:r>
              <a:rPr lang="en-US" sz="1959" spc="117">
                <a:solidFill>
                  <a:srgbClr val="FFFFFF"/>
                </a:solidFill>
                <a:latin typeface="TT Hoves"/>
              </a:rPr>
              <a:t>Staff Biasa melihat grafik pemasukan dan pengeluaran</a:t>
            </a:r>
          </a:p>
          <a:p>
            <a:pPr marL="422968" indent="-211484" lvl="1">
              <a:lnSpc>
                <a:spcPts val="2742"/>
              </a:lnSpc>
              <a:buFont typeface="Arial"/>
              <a:buChar char="•"/>
            </a:pPr>
            <a:r>
              <a:rPr lang="en-US" sz="1959" spc="117">
                <a:solidFill>
                  <a:srgbClr val="FFFFFF"/>
                </a:solidFill>
                <a:latin typeface="TT Hoves"/>
              </a:rPr>
              <a:t>Staff Biasa memilih cetak Pelaporan pada sidebar</a:t>
            </a:r>
          </a:p>
          <a:p>
            <a:pPr marL="422968" indent="-211484" lvl="1">
              <a:lnSpc>
                <a:spcPts val="2742"/>
              </a:lnSpc>
              <a:buFont typeface="Arial"/>
              <a:buChar char="•"/>
            </a:pPr>
            <a:r>
              <a:rPr lang="en-US" sz="1959" spc="117">
                <a:solidFill>
                  <a:srgbClr val="FFFFFF"/>
                </a:solidFill>
                <a:latin typeface="TT Hoves"/>
              </a:rPr>
              <a:t>Staff Biasa Memilih Data Pemasukan Atau Pengeluaran</a:t>
            </a:r>
          </a:p>
          <a:p>
            <a:pPr marL="422968" indent="-211484" lvl="1">
              <a:lnSpc>
                <a:spcPts val="2742"/>
              </a:lnSpc>
              <a:buFont typeface="Arial"/>
              <a:buChar char="•"/>
            </a:pPr>
            <a:r>
              <a:rPr lang="en-US" sz="1959" spc="117">
                <a:solidFill>
                  <a:srgbClr val="FFFFFF"/>
                </a:solidFill>
                <a:latin typeface="TT Hoves"/>
              </a:rPr>
              <a:t>Staff Biasa menentukan Rentan waktu data yang ingin di tampilkan,kemudian klik Tampilkan</a:t>
            </a:r>
          </a:p>
          <a:p>
            <a:pPr marL="422968" indent="-211484" lvl="1">
              <a:lnSpc>
                <a:spcPts val="2742"/>
              </a:lnSpc>
              <a:buFont typeface="Arial"/>
              <a:buChar char="•"/>
            </a:pPr>
            <a:r>
              <a:rPr lang="en-US" sz="1959" spc="117">
                <a:solidFill>
                  <a:srgbClr val="FFFFFF"/>
                </a:solidFill>
                <a:latin typeface="TT Hoves"/>
              </a:rPr>
              <a:t>Staff Biasa mengklik save to exel untuk menyimpan dalam bentuk exel dan akan tersimpan tergantung dengan data yang di pilih sebelumnya</a:t>
            </a:r>
          </a:p>
          <a:p>
            <a:pPr marL="422968" indent="-211484" lvl="1">
              <a:lnSpc>
                <a:spcPts val="2742"/>
              </a:lnSpc>
              <a:buFont typeface="Arial"/>
              <a:buChar char="•"/>
            </a:pPr>
            <a:r>
              <a:rPr lang="en-US" sz="1959" spc="117">
                <a:solidFill>
                  <a:srgbClr val="FFFFFF"/>
                </a:solidFill>
                <a:latin typeface="TT Hoves"/>
              </a:rPr>
              <a:t>Staff Biasa mengklik save to pdf untuk menyimpan dalam bentuk pdf dan akan tersimpan tergantung dengan data yang di pilih sebelumnya</a:t>
            </a:r>
          </a:p>
          <a:p>
            <a:pPr algn="ctr">
              <a:lnSpc>
                <a:spcPts val="2742"/>
              </a:lnSpc>
            </a:pPr>
          </a:p>
          <a:p>
            <a:pPr algn="ctr">
              <a:lnSpc>
                <a:spcPts val="2742"/>
              </a:lnSpc>
            </a:pPr>
            <a:r>
              <a:rPr lang="en-US" sz="1959" spc="117">
                <a:solidFill>
                  <a:srgbClr val="FFFFFF"/>
                </a:solidFill>
                <a:latin typeface="TT Hoves"/>
              </a:rPr>
              <a:t> </a:t>
            </a:r>
          </a:p>
          <a:p>
            <a:pPr algn="ctr">
              <a:lnSpc>
                <a:spcPts val="2742"/>
              </a:lnSpc>
            </a:pPr>
            <a:r>
              <a:rPr lang="en-US" sz="1959" spc="117">
                <a:solidFill>
                  <a:srgbClr val="FFFFFF"/>
                </a:solidFill>
                <a:latin typeface="TT Hoves"/>
              </a:rPr>
              <a:t>Xref: Bagian 3.2.9 Staff Biasa Mencetak Laporan Keuangan</a:t>
            </a:r>
          </a:p>
          <a:p>
            <a:pPr algn="ctr">
              <a:lnSpc>
                <a:spcPts val="2742"/>
              </a:lnSpc>
            </a:pPr>
          </a:p>
        </p:txBody>
      </p:sp>
      <p:sp>
        <p:nvSpPr>
          <p:cNvPr name="Freeform 15" id="15"/>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7"/>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5591445" y="981075"/>
            <a:ext cx="10260050" cy="0"/>
          </a:xfrm>
          <a:prstGeom prst="line">
            <a:avLst/>
          </a:prstGeom>
          <a:ln cap="flat" w="19050">
            <a:solidFill>
              <a:srgbClr val="FFFFFF"/>
            </a:solidFill>
            <a:prstDash val="solid"/>
            <a:headEnd type="none" len="sm" w="sm"/>
            <a:tailEnd type="none" len="sm" w="sm"/>
          </a:ln>
        </p:spPr>
      </p:sp>
      <p:sp>
        <p:nvSpPr>
          <p:cNvPr name="AutoShape 3" id="3"/>
          <p:cNvSpPr/>
          <p:nvPr/>
        </p:nvSpPr>
        <p:spPr>
          <a:xfrm flipH="true">
            <a:off x="6623282" y="9881761"/>
            <a:ext cx="10636018"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10800000">
            <a:off x="5591445" y="9579831"/>
            <a:ext cx="480738" cy="480738"/>
          </a:xfrm>
          <a:custGeom>
            <a:avLst/>
            <a:gdLst/>
            <a:ahLst/>
            <a:cxnLst/>
            <a:rect r="r" b="b" t="t" l="l"/>
            <a:pathLst>
              <a:path h="480738" w="480738">
                <a:moveTo>
                  <a:pt x="0" y="0"/>
                </a:moveTo>
                <a:lnTo>
                  <a:pt x="480738" y="0"/>
                </a:lnTo>
                <a:lnTo>
                  <a:pt x="480738" y="480739"/>
                </a:lnTo>
                <a:lnTo>
                  <a:pt x="0" y="4807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7878" y="1240261"/>
            <a:ext cx="723102" cy="554352"/>
            <a:chOff x="0" y="0"/>
            <a:chExt cx="209267" cy="160431"/>
          </a:xfrm>
        </p:grpSpPr>
        <p:sp>
          <p:nvSpPr>
            <p:cNvPr name="Freeform 6" id="6"/>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7" id="7"/>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TextBox 8" id="8"/>
          <p:cNvSpPr txBox="true"/>
          <p:nvPr/>
        </p:nvSpPr>
        <p:spPr>
          <a:xfrm rot="0">
            <a:off x="231893" y="2323107"/>
            <a:ext cx="8632112" cy="1544319"/>
          </a:xfrm>
          <a:prstGeom prst="rect">
            <a:avLst/>
          </a:prstGeom>
        </p:spPr>
        <p:txBody>
          <a:bodyPr anchor="t" rtlCol="false" tIns="0" lIns="0" bIns="0" rIns="0">
            <a:spAutoFit/>
          </a:bodyPr>
          <a:lstStyle/>
          <a:p>
            <a:pPr>
              <a:lnSpc>
                <a:spcPts val="3080"/>
              </a:lnSpc>
            </a:pPr>
            <a:r>
              <a:rPr lang="en-US" sz="2200" spc="132">
                <a:solidFill>
                  <a:srgbClr val="FFFFFF"/>
                </a:solidFill>
                <a:latin typeface="TT Hoves"/>
              </a:rPr>
              <a:t>Use Case: Admin Mencetak Laporan Keuangan</a:t>
            </a:r>
          </a:p>
          <a:p>
            <a:pPr>
              <a:lnSpc>
                <a:spcPts val="3080"/>
              </a:lnSpc>
            </a:pPr>
          </a:p>
          <a:p>
            <a:pPr>
              <a:lnSpc>
                <a:spcPts val="3080"/>
              </a:lnSpc>
            </a:pPr>
            <a:r>
              <a:rPr lang="en-US" sz="2200" spc="132">
                <a:solidFill>
                  <a:srgbClr val="FFFFFF"/>
                </a:solidFill>
                <a:latin typeface="TT Hoves"/>
              </a:rPr>
              <a:t>Diagram: </a:t>
            </a:r>
          </a:p>
          <a:p>
            <a:pPr>
              <a:lnSpc>
                <a:spcPts val="3080"/>
              </a:lnSpc>
            </a:pPr>
          </a:p>
        </p:txBody>
      </p:sp>
      <p:grpSp>
        <p:nvGrpSpPr>
          <p:cNvPr name="Group 9" id="9"/>
          <p:cNvGrpSpPr/>
          <p:nvPr/>
        </p:nvGrpSpPr>
        <p:grpSpPr>
          <a:xfrm rot="0">
            <a:off x="9487182" y="1160670"/>
            <a:ext cx="723102" cy="554352"/>
            <a:chOff x="0" y="0"/>
            <a:chExt cx="209267" cy="160431"/>
          </a:xfrm>
        </p:grpSpPr>
        <p:sp>
          <p:nvSpPr>
            <p:cNvPr name="Freeform 10" id="10"/>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11" id="11"/>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Freeform 12" id="12"/>
          <p:cNvSpPr/>
          <p:nvPr/>
        </p:nvSpPr>
        <p:spPr>
          <a:xfrm flipH="false" flipV="false" rot="0">
            <a:off x="9307628" y="3867427"/>
            <a:ext cx="179555" cy="4114800"/>
          </a:xfrm>
          <a:custGeom>
            <a:avLst/>
            <a:gdLst/>
            <a:ahLst/>
            <a:cxnLst/>
            <a:rect r="r" b="b" t="t" l="l"/>
            <a:pathLst>
              <a:path h="4114800" w="179555">
                <a:moveTo>
                  <a:pt x="0" y="0"/>
                </a:moveTo>
                <a:lnTo>
                  <a:pt x="179554" y="0"/>
                </a:lnTo>
                <a:lnTo>
                  <a:pt x="17955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607499" y="2939171"/>
            <a:ext cx="5349024" cy="1292180"/>
          </a:xfrm>
          <a:custGeom>
            <a:avLst/>
            <a:gdLst/>
            <a:ahLst/>
            <a:cxnLst/>
            <a:rect r="r" b="b" t="t" l="l"/>
            <a:pathLst>
              <a:path h="1292180" w="5349024">
                <a:moveTo>
                  <a:pt x="0" y="0"/>
                </a:moveTo>
                <a:lnTo>
                  <a:pt x="5349024" y="0"/>
                </a:lnTo>
                <a:lnTo>
                  <a:pt x="5349024" y="1292179"/>
                </a:lnTo>
                <a:lnTo>
                  <a:pt x="0" y="1292179"/>
                </a:lnTo>
                <a:lnTo>
                  <a:pt x="0" y="0"/>
                </a:lnTo>
                <a:close/>
              </a:path>
            </a:pathLst>
          </a:custGeom>
          <a:blipFill>
            <a:blip r:embed="rId6"/>
            <a:stretch>
              <a:fillRect l="0" t="0" r="0" b="0"/>
            </a:stretch>
          </a:blipFill>
        </p:spPr>
      </p:sp>
      <p:sp>
        <p:nvSpPr>
          <p:cNvPr name="TextBox 14" id="14"/>
          <p:cNvSpPr txBox="true"/>
          <p:nvPr/>
        </p:nvSpPr>
        <p:spPr>
          <a:xfrm rot="0">
            <a:off x="9848734" y="1297355"/>
            <a:ext cx="5592505" cy="794239"/>
          </a:xfrm>
          <a:prstGeom prst="rect">
            <a:avLst/>
          </a:prstGeom>
        </p:spPr>
        <p:txBody>
          <a:bodyPr anchor="t" rtlCol="false" tIns="0" lIns="0" bIns="0" rIns="0">
            <a:spAutoFit/>
          </a:bodyPr>
          <a:lstStyle/>
          <a:p>
            <a:pPr>
              <a:lnSpc>
                <a:spcPts val="2997"/>
              </a:lnSpc>
            </a:pPr>
            <a:r>
              <a:rPr lang="en-US" sz="2967" spc="59">
                <a:solidFill>
                  <a:srgbClr val="FFFFFF"/>
                </a:solidFill>
                <a:latin typeface="Poppins Semi-Bold"/>
              </a:rPr>
              <a:t>2.2.11 Admin Melaporkan Keuangan</a:t>
            </a:r>
          </a:p>
        </p:txBody>
      </p:sp>
      <p:sp>
        <p:nvSpPr>
          <p:cNvPr name="Freeform 15" id="15"/>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7"/>
            <a:stretch>
              <a:fillRect l="0" t="0" r="0" b="0"/>
            </a:stretch>
          </a:blipFill>
        </p:spPr>
      </p:sp>
      <p:sp>
        <p:nvSpPr>
          <p:cNvPr name="Freeform 16" id="16"/>
          <p:cNvSpPr/>
          <p:nvPr/>
        </p:nvSpPr>
        <p:spPr>
          <a:xfrm flipH="false" flipV="false" rot="0">
            <a:off x="1646742" y="2910417"/>
            <a:ext cx="5309780" cy="1320933"/>
          </a:xfrm>
          <a:custGeom>
            <a:avLst/>
            <a:gdLst/>
            <a:ahLst/>
            <a:cxnLst/>
            <a:rect r="r" b="b" t="t" l="l"/>
            <a:pathLst>
              <a:path h="1320933" w="5309780">
                <a:moveTo>
                  <a:pt x="0" y="0"/>
                </a:moveTo>
                <a:lnTo>
                  <a:pt x="5309781" y="0"/>
                </a:lnTo>
                <a:lnTo>
                  <a:pt x="5309781" y="1320933"/>
                </a:lnTo>
                <a:lnTo>
                  <a:pt x="0" y="1320933"/>
                </a:lnTo>
                <a:lnTo>
                  <a:pt x="0" y="0"/>
                </a:lnTo>
                <a:close/>
              </a:path>
            </a:pathLst>
          </a:custGeom>
          <a:blipFill>
            <a:blip r:embed="rId8"/>
            <a:stretch>
              <a:fillRect l="0" t="-3348" r="0" b="-3348"/>
            </a:stretch>
          </a:blipFill>
        </p:spPr>
      </p:sp>
      <p:sp>
        <p:nvSpPr>
          <p:cNvPr name="Freeform 17" id="17"/>
          <p:cNvSpPr/>
          <p:nvPr/>
        </p:nvSpPr>
        <p:spPr>
          <a:xfrm flipH="false" flipV="false" rot="0">
            <a:off x="10941718" y="2675857"/>
            <a:ext cx="3800421" cy="1790054"/>
          </a:xfrm>
          <a:custGeom>
            <a:avLst/>
            <a:gdLst/>
            <a:ahLst/>
            <a:cxnLst/>
            <a:rect r="r" b="b" t="t" l="l"/>
            <a:pathLst>
              <a:path h="1790054" w="3800421">
                <a:moveTo>
                  <a:pt x="0" y="0"/>
                </a:moveTo>
                <a:lnTo>
                  <a:pt x="3800421" y="0"/>
                </a:lnTo>
                <a:lnTo>
                  <a:pt x="3800421" y="1790054"/>
                </a:lnTo>
                <a:lnTo>
                  <a:pt x="0" y="1790054"/>
                </a:lnTo>
                <a:lnTo>
                  <a:pt x="0" y="0"/>
                </a:lnTo>
                <a:close/>
              </a:path>
            </a:pathLst>
          </a:custGeom>
          <a:blipFill>
            <a:blip r:embed="rId9"/>
            <a:stretch>
              <a:fillRect l="0" t="0" r="0" b="0"/>
            </a:stretch>
          </a:blipFill>
        </p:spPr>
      </p:sp>
      <p:sp>
        <p:nvSpPr>
          <p:cNvPr name="TextBox 18" id="18"/>
          <p:cNvSpPr txBox="true"/>
          <p:nvPr/>
        </p:nvSpPr>
        <p:spPr>
          <a:xfrm rot="0">
            <a:off x="9595212" y="2198811"/>
            <a:ext cx="7389405" cy="1544319"/>
          </a:xfrm>
          <a:prstGeom prst="rect">
            <a:avLst/>
          </a:prstGeom>
        </p:spPr>
        <p:txBody>
          <a:bodyPr anchor="t" rtlCol="false" tIns="0" lIns="0" bIns="0" rIns="0">
            <a:spAutoFit/>
          </a:bodyPr>
          <a:lstStyle/>
          <a:p>
            <a:pPr>
              <a:lnSpc>
                <a:spcPts val="3080"/>
              </a:lnSpc>
            </a:pPr>
            <a:r>
              <a:rPr lang="en-US" sz="2200" spc="132">
                <a:solidFill>
                  <a:srgbClr val="FFFFFF"/>
                </a:solidFill>
                <a:latin typeface="TT Hoves"/>
              </a:rPr>
              <a:t>Use Case: Admin Melaporkan Keuangan</a:t>
            </a:r>
          </a:p>
          <a:p>
            <a:pPr>
              <a:lnSpc>
                <a:spcPts val="3080"/>
              </a:lnSpc>
            </a:pPr>
          </a:p>
          <a:p>
            <a:pPr>
              <a:lnSpc>
                <a:spcPts val="3080"/>
              </a:lnSpc>
            </a:pPr>
            <a:r>
              <a:rPr lang="en-US" sz="2200" spc="132">
                <a:solidFill>
                  <a:srgbClr val="FFFFFF"/>
                </a:solidFill>
                <a:latin typeface="TT Hoves"/>
              </a:rPr>
              <a:t>Diagram: </a:t>
            </a:r>
          </a:p>
          <a:p>
            <a:pPr>
              <a:lnSpc>
                <a:spcPts val="3080"/>
              </a:lnSpc>
            </a:pPr>
          </a:p>
        </p:txBody>
      </p:sp>
      <p:sp>
        <p:nvSpPr>
          <p:cNvPr name="TextBox 19" id="19"/>
          <p:cNvSpPr txBox="true"/>
          <p:nvPr/>
        </p:nvSpPr>
        <p:spPr>
          <a:xfrm rot="0">
            <a:off x="1028700" y="9592981"/>
            <a:ext cx="3723035"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2 SI A</a:t>
            </a:r>
          </a:p>
        </p:txBody>
      </p:sp>
      <p:sp>
        <p:nvSpPr>
          <p:cNvPr name="TextBox 20" id="20"/>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21" id="21"/>
          <p:cNvSpPr txBox="true"/>
          <p:nvPr/>
        </p:nvSpPr>
        <p:spPr>
          <a:xfrm rot="0">
            <a:off x="539429" y="1376946"/>
            <a:ext cx="5849226" cy="1554960"/>
          </a:xfrm>
          <a:prstGeom prst="rect">
            <a:avLst/>
          </a:prstGeom>
        </p:spPr>
        <p:txBody>
          <a:bodyPr anchor="t" rtlCol="false" tIns="0" lIns="0" bIns="0" rIns="0">
            <a:spAutoFit/>
          </a:bodyPr>
          <a:lstStyle/>
          <a:p>
            <a:pPr>
              <a:lnSpc>
                <a:spcPts val="2997"/>
              </a:lnSpc>
            </a:pPr>
            <a:r>
              <a:rPr lang="en-US" sz="2967" spc="59">
                <a:solidFill>
                  <a:srgbClr val="FFFFFF"/>
                </a:solidFill>
                <a:latin typeface="Poppins Semi-Bold"/>
              </a:rPr>
              <a:t>2.2.10 Admin Mencetak Laporan Keuangan</a:t>
            </a:r>
          </a:p>
          <a:p>
            <a:pPr>
              <a:lnSpc>
                <a:spcPts val="2997"/>
              </a:lnSpc>
            </a:pPr>
          </a:p>
          <a:p>
            <a:pPr>
              <a:lnSpc>
                <a:spcPts val="2997"/>
              </a:lnSpc>
            </a:pPr>
          </a:p>
        </p:txBody>
      </p:sp>
      <p:sp>
        <p:nvSpPr>
          <p:cNvPr name="TextBox 22" id="22"/>
          <p:cNvSpPr txBox="true"/>
          <p:nvPr/>
        </p:nvSpPr>
        <p:spPr>
          <a:xfrm rot="0">
            <a:off x="69610" y="4229375"/>
            <a:ext cx="9417573" cy="5474716"/>
          </a:xfrm>
          <a:prstGeom prst="rect">
            <a:avLst/>
          </a:prstGeom>
        </p:spPr>
        <p:txBody>
          <a:bodyPr anchor="t" rtlCol="false" tIns="0" lIns="0" bIns="0" rIns="0">
            <a:spAutoFit/>
          </a:bodyPr>
          <a:lstStyle/>
          <a:p>
            <a:pPr algn="ctr">
              <a:lnSpc>
                <a:spcPts val="2743"/>
              </a:lnSpc>
            </a:pPr>
            <a:r>
              <a:rPr lang="en-US" sz="1959" spc="117">
                <a:solidFill>
                  <a:srgbClr val="FFFFFF"/>
                </a:solidFill>
                <a:latin typeface="TT Hoves"/>
              </a:rPr>
              <a:t>Deskripsi Singkat Sistem akan menampilkan dashboard Admin</a:t>
            </a:r>
          </a:p>
          <a:p>
            <a:pPr algn="ctr">
              <a:lnSpc>
                <a:spcPts val="2743"/>
              </a:lnSpc>
            </a:pPr>
          </a:p>
          <a:p>
            <a:pPr marL="423163" indent="-211582" lvl="1">
              <a:lnSpc>
                <a:spcPts val="2743"/>
              </a:lnSpc>
              <a:buFont typeface="Arial"/>
              <a:buChar char="•"/>
            </a:pPr>
            <a:r>
              <a:rPr lang="en-US" sz="1959" spc="117">
                <a:solidFill>
                  <a:srgbClr val="FFFFFF"/>
                </a:solidFill>
                <a:latin typeface="TT Hoves"/>
              </a:rPr>
              <a:t>Admin akan masuk ke halaman dashboard</a:t>
            </a:r>
          </a:p>
          <a:p>
            <a:pPr marL="423163" indent="-211582" lvl="1">
              <a:lnSpc>
                <a:spcPts val="2743"/>
              </a:lnSpc>
              <a:buFont typeface="Arial"/>
              <a:buChar char="•"/>
            </a:pPr>
            <a:r>
              <a:rPr lang="en-US" sz="1959" spc="117">
                <a:solidFill>
                  <a:srgbClr val="FFFFFF"/>
                </a:solidFill>
                <a:latin typeface="TT Hoves"/>
              </a:rPr>
              <a:t>Sistem akan menampilkan grafik pemasukan dan pengeluaran</a:t>
            </a:r>
          </a:p>
          <a:p>
            <a:pPr marL="423163" indent="-211582" lvl="1">
              <a:lnSpc>
                <a:spcPts val="2743"/>
              </a:lnSpc>
              <a:buFont typeface="Arial"/>
              <a:buChar char="•"/>
            </a:pPr>
            <a:r>
              <a:rPr lang="en-US" sz="1959" spc="117">
                <a:solidFill>
                  <a:srgbClr val="FFFFFF"/>
                </a:solidFill>
                <a:latin typeface="TT Hoves"/>
              </a:rPr>
              <a:t>Admin melihat grafik pemasukan dan pengeluaran</a:t>
            </a:r>
          </a:p>
          <a:p>
            <a:pPr marL="423163" indent="-211582" lvl="1">
              <a:lnSpc>
                <a:spcPts val="2743"/>
              </a:lnSpc>
              <a:buFont typeface="Arial"/>
              <a:buChar char="•"/>
            </a:pPr>
            <a:r>
              <a:rPr lang="en-US" sz="1959" spc="117">
                <a:solidFill>
                  <a:srgbClr val="FFFFFF"/>
                </a:solidFill>
                <a:latin typeface="TT Hoves"/>
              </a:rPr>
              <a:t>Admin memilih cetak Pelaporan pada sidebar</a:t>
            </a:r>
          </a:p>
          <a:p>
            <a:pPr marL="423163" indent="-211582" lvl="1">
              <a:lnSpc>
                <a:spcPts val="2743"/>
              </a:lnSpc>
              <a:buFont typeface="Arial"/>
              <a:buChar char="•"/>
            </a:pPr>
            <a:r>
              <a:rPr lang="en-US" sz="1959" spc="117">
                <a:solidFill>
                  <a:srgbClr val="FFFFFF"/>
                </a:solidFill>
                <a:latin typeface="TT Hoves"/>
              </a:rPr>
              <a:t>Admin Memilih Data Pemasukan Atau Pengeluaran</a:t>
            </a:r>
          </a:p>
          <a:p>
            <a:pPr marL="423163" indent="-211582" lvl="1">
              <a:lnSpc>
                <a:spcPts val="2743"/>
              </a:lnSpc>
              <a:buFont typeface="Arial"/>
              <a:buChar char="•"/>
            </a:pPr>
            <a:r>
              <a:rPr lang="en-US" sz="1959" spc="117">
                <a:solidFill>
                  <a:srgbClr val="FFFFFF"/>
                </a:solidFill>
                <a:latin typeface="TT Hoves"/>
              </a:rPr>
              <a:t>Admin menentukan Rentan waktu data yang ingin di tampilkan,kemudian klik Tampilkan</a:t>
            </a:r>
          </a:p>
          <a:p>
            <a:pPr marL="423163" indent="-211582" lvl="1">
              <a:lnSpc>
                <a:spcPts val="2743"/>
              </a:lnSpc>
              <a:buFont typeface="Arial"/>
              <a:buChar char="•"/>
            </a:pPr>
            <a:r>
              <a:rPr lang="en-US" sz="1959" spc="117">
                <a:solidFill>
                  <a:srgbClr val="FFFFFF"/>
                </a:solidFill>
                <a:latin typeface="TT Hoves"/>
              </a:rPr>
              <a:t>Admi</a:t>
            </a:r>
            <a:r>
              <a:rPr lang="en-US" sz="1959" spc="117">
                <a:solidFill>
                  <a:srgbClr val="FFFFFF"/>
                </a:solidFill>
                <a:latin typeface="TT Hoves"/>
              </a:rPr>
              <a:t>n mengklik save to exel untuk menyimpan dalam bentuk exel dan akan tersimpan tergantung dengan data yang di pilih sebelumnya</a:t>
            </a:r>
          </a:p>
          <a:p>
            <a:pPr marL="423163" indent="-211582" lvl="1">
              <a:lnSpc>
                <a:spcPts val="2743"/>
              </a:lnSpc>
              <a:buFont typeface="Arial"/>
              <a:buChar char="•"/>
            </a:pPr>
            <a:r>
              <a:rPr lang="en-US" sz="1959" spc="117">
                <a:solidFill>
                  <a:srgbClr val="FFFFFF"/>
                </a:solidFill>
                <a:latin typeface="TT Hoves"/>
              </a:rPr>
              <a:t>Admin mengklik save to pdf untuk menyimpan dalam bentuk pdf dan akan tersimpan tergantung dengan data yang di pilih sebelumnya</a:t>
            </a:r>
          </a:p>
          <a:p>
            <a:pPr>
              <a:lnSpc>
                <a:spcPts val="2743"/>
              </a:lnSpc>
            </a:pPr>
          </a:p>
          <a:p>
            <a:pPr algn="ctr">
              <a:lnSpc>
                <a:spcPts val="2743"/>
              </a:lnSpc>
            </a:pPr>
            <a:r>
              <a:rPr lang="en-US" sz="1959" spc="117">
                <a:solidFill>
                  <a:srgbClr val="FFFFFF"/>
                </a:solidFill>
                <a:latin typeface="TT Hoves"/>
              </a:rPr>
              <a:t>Xref: Bagian 3.2.10 Admin Mencetak Laporan Keuangan</a:t>
            </a:r>
          </a:p>
          <a:p>
            <a:pPr algn="ctr">
              <a:lnSpc>
                <a:spcPts val="2743"/>
              </a:lnSpc>
            </a:pPr>
          </a:p>
        </p:txBody>
      </p:sp>
      <p:sp>
        <p:nvSpPr>
          <p:cNvPr name="TextBox 23" id="23"/>
          <p:cNvSpPr txBox="true"/>
          <p:nvPr/>
        </p:nvSpPr>
        <p:spPr>
          <a:xfrm rot="0">
            <a:off x="9487182" y="4572275"/>
            <a:ext cx="8800818" cy="5131816"/>
          </a:xfrm>
          <a:prstGeom prst="rect">
            <a:avLst/>
          </a:prstGeom>
        </p:spPr>
        <p:txBody>
          <a:bodyPr anchor="t" rtlCol="false" tIns="0" lIns="0" bIns="0" rIns="0">
            <a:spAutoFit/>
          </a:bodyPr>
          <a:lstStyle/>
          <a:p>
            <a:pPr algn="ctr">
              <a:lnSpc>
                <a:spcPts val="2743"/>
              </a:lnSpc>
            </a:pPr>
            <a:r>
              <a:rPr lang="en-US" sz="1959" spc="117">
                <a:solidFill>
                  <a:srgbClr val="FFFFFF"/>
                </a:solidFill>
                <a:latin typeface="TT Hoves"/>
              </a:rPr>
              <a:t>Deskripsi Singkat Sistem akan menampilkan dashboard Admin</a:t>
            </a:r>
          </a:p>
          <a:p>
            <a:pPr algn="ctr">
              <a:lnSpc>
                <a:spcPts val="2743"/>
              </a:lnSpc>
            </a:pPr>
          </a:p>
          <a:p>
            <a:pPr marL="423163" indent="-211582" lvl="1">
              <a:lnSpc>
                <a:spcPts val="2743"/>
              </a:lnSpc>
              <a:buFont typeface="Arial"/>
              <a:buChar char="•"/>
            </a:pPr>
            <a:r>
              <a:rPr lang="en-US" sz="1959" spc="117">
                <a:solidFill>
                  <a:srgbClr val="FFFFFF"/>
                </a:solidFill>
                <a:latin typeface="TT Hoves"/>
              </a:rPr>
              <a:t>Admin akan masuk ke halaman dashboard</a:t>
            </a:r>
          </a:p>
          <a:p>
            <a:pPr marL="423163" indent="-211582" lvl="1">
              <a:lnSpc>
                <a:spcPts val="2743"/>
              </a:lnSpc>
              <a:spcBef>
                <a:spcPct val="0"/>
              </a:spcBef>
              <a:buFont typeface="Arial"/>
              <a:buChar char="•"/>
            </a:pPr>
            <a:r>
              <a:rPr lang="en-US" sz="1959" spc="117">
                <a:solidFill>
                  <a:srgbClr val="FFFFFF"/>
                </a:solidFill>
                <a:latin typeface="TT Hoves"/>
              </a:rPr>
              <a:t>Siste</a:t>
            </a:r>
            <a:r>
              <a:rPr lang="en-US" sz="1959" spc="117">
                <a:solidFill>
                  <a:srgbClr val="FFFFFF"/>
                </a:solidFill>
                <a:latin typeface="TT Hoves"/>
              </a:rPr>
              <a:t>m akan menampilkan grafik pemasukan dan pengeluaran</a:t>
            </a:r>
          </a:p>
          <a:p>
            <a:pPr marL="423163" indent="-211582" lvl="1">
              <a:lnSpc>
                <a:spcPts val="2743"/>
              </a:lnSpc>
              <a:spcBef>
                <a:spcPct val="0"/>
              </a:spcBef>
              <a:buFont typeface="Arial"/>
              <a:buChar char="•"/>
            </a:pPr>
            <a:r>
              <a:rPr lang="en-US" sz="1959" spc="117">
                <a:solidFill>
                  <a:srgbClr val="FFFFFF"/>
                </a:solidFill>
                <a:latin typeface="TT Hoves"/>
              </a:rPr>
              <a:t>Adm</a:t>
            </a:r>
            <a:r>
              <a:rPr lang="en-US" sz="1959" spc="117">
                <a:solidFill>
                  <a:srgbClr val="FFFFFF"/>
                </a:solidFill>
                <a:latin typeface="TT Hoves"/>
              </a:rPr>
              <a:t>in memilih Laporan pada sidebar</a:t>
            </a:r>
          </a:p>
          <a:p>
            <a:pPr marL="423163" indent="-211582" lvl="1">
              <a:lnSpc>
                <a:spcPts val="2743"/>
              </a:lnSpc>
              <a:spcBef>
                <a:spcPct val="0"/>
              </a:spcBef>
              <a:buFont typeface="Arial"/>
              <a:buChar char="•"/>
            </a:pPr>
            <a:r>
              <a:rPr lang="en-US" sz="1959" spc="117">
                <a:solidFill>
                  <a:srgbClr val="FFFFFF"/>
                </a:solidFill>
                <a:latin typeface="TT Hoves"/>
              </a:rPr>
              <a:t>Adm</a:t>
            </a:r>
            <a:r>
              <a:rPr lang="en-US" sz="1959" spc="117">
                <a:solidFill>
                  <a:srgbClr val="FFFFFF"/>
                </a:solidFill>
                <a:latin typeface="TT Hoves"/>
              </a:rPr>
              <a:t>in mengklik button upload laporan</a:t>
            </a:r>
          </a:p>
          <a:p>
            <a:pPr marL="423163" indent="-211582" lvl="1">
              <a:lnSpc>
                <a:spcPts val="2743"/>
              </a:lnSpc>
              <a:spcBef>
                <a:spcPct val="0"/>
              </a:spcBef>
              <a:buFont typeface="Arial"/>
              <a:buChar char="•"/>
            </a:pPr>
            <a:r>
              <a:rPr lang="en-US" sz="1959" spc="117">
                <a:solidFill>
                  <a:srgbClr val="FFFFFF"/>
                </a:solidFill>
                <a:latin typeface="TT Hoves"/>
              </a:rPr>
              <a:t>Admin mengisi form yang muncul</a:t>
            </a:r>
          </a:p>
          <a:p>
            <a:pPr marL="423163" indent="-211582" lvl="1">
              <a:lnSpc>
                <a:spcPts val="2743"/>
              </a:lnSpc>
              <a:spcBef>
                <a:spcPct val="0"/>
              </a:spcBef>
              <a:buFont typeface="Arial"/>
              <a:buChar char="•"/>
            </a:pPr>
            <a:r>
              <a:rPr lang="en-US" sz="1959" spc="117">
                <a:solidFill>
                  <a:srgbClr val="FFFFFF"/>
                </a:solidFill>
                <a:latin typeface="TT Hoves"/>
              </a:rPr>
              <a:t>Admin mengupload file bukti laporan keuangan</a:t>
            </a:r>
          </a:p>
          <a:p>
            <a:pPr marL="423163" indent="-211582" lvl="1">
              <a:lnSpc>
                <a:spcPts val="2743"/>
              </a:lnSpc>
              <a:spcBef>
                <a:spcPct val="0"/>
              </a:spcBef>
              <a:buFont typeface="Arial"/>
              <a:buChar char="•"/>
            </a:pPr>
            <a:r>
              <a:rPr lang="en-US" sz="1959" spc="117">
                <a:solidFill>
                  <a:srgbClr val="FFFFFF"/>
                </a:solidFill>
                <a:latin typeface="TT Hoves"/>
              </a:rPr>
              <a:t>Klik simpan, dan sistem akan menampilkan laporan yang sudah di upload</a:t>
            </a:r>
          </a:p>
          <a:p>
            <a:pPr marL="423163" indent="-211582" lvl="1">
              <a:lnSpc>
                <a:spcPts val="2743"/>
              </a:lnSpc>
              <a:spcBef>
                <a:spcPct val="0"/>
              </a:spcBef>
              <a:buFont typeface="Arial"/>
              <a:buChar char="•"/>
            </a:pPr>
            <a:r>
              <a:rPr lang="en-US" sz="1959" spc="117">
                <a:solidFill>
                  <a:srgbClr val="FFFFFF"/>
                </a:solidFill>
                <a:latin typeface="TT Hoves"/>
              </a:rPr>
              <a:t>Admin juga dapat menghapus laporan dengan cara klik icon sampah pada</a:t>
            </a:r>
            <a:r>
              <a:rPr lang="en-US" sz="1959" spc="117">
                <a:solidFill>
                  <a:srgbClr val="FFFFFF"/>
                </a:solidFill>
                <a:latin typeface="TT Hoves"/>
              </a:rPr>
              <a:t> kolom aksi</a:t>
            </a:r>
          </a:p>
          <a:p>
            <a:pPr>
              <a:lnSpc>
                <a:spcPts val="2743"/>
              </a:lnSpc>
              <a:spcBef>
                <a:spcPct val="0"/>
              </a:spcBef>
            </a:pPr>
          </a:p>
          <a:p>
            <a:pPr algn="ctr">
              <a:lnSpc>
                <a:spcPts val="2743"/>
              </a:lnSpc>
              <a:spcBef>
                <a:spcPct val="0"/>
              </a:spcBef>
            </a:pPr>
            <a:r>
              <a:rPr lang="en-US" sz="1959" spc="117">
                <a:solidFill>
                  <a:srgbClr val="FFFFFF"/>
                </a:solidFill>
                <a:latin typeface="TT Hoves"/>
              </a:rPr>
              <a:t>Xref: Bagian 3.2.11 Admin Melaporkan Keuangan</a:t>
            </a:r>
          </a:p>
          <a:p>
            <a:pPr algn="ctr">
              <a:lnSpc>
                <a:spcPts val="2743"/>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5591445" y="981075"/>
            <a:ext cx="10260050" cy="0"/>
          </a:xfrm>
          <a:prstGeom prst="line">
            <a:avLst/>
          </a:prstGeom>
          <a:ln cap="flat" w="19050">
            <a:solidFill>
              <a:srgbClr val="FFFFFF"/>
            </a:solidFill>
            <a:prstDash val="solid"/>
            <a:headEnd type="none" len="sm" w="sm"/>
            <a:tailEnd type="none" len="sm" w="sm"/>
          </a:ln>
        </p:spPr>
      </p:sp>
      <p:sp>
        <p:nvSpPr>
          <p:cNvPr name="AutoShape 3" id="3"/>
          <p:cNvSpPr/>
          <p:nvPr/>
        </p:nvSpPr>
        <p:spPr>
          <a:xfrm flipH="true">
            <a:off x="6623282" y="9881761"/>
            <a:ext cx="10636018"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10800000">
            <a:off x="5591445" y="9579831"/>
            <a:ext cx="480738" cy="480738"/>
          </a:xfrm>
          <a:custGeom>
            <a:avLst/>
            <a:gdLst/>
            <a:ahLst/>
            <a:cxnLst/>
            <a:rect r="r" b="b" t="t" l="l"/>
            <a:pathLst>
              <a:path h="480738" w="480738">
                <a:moveTo>
                  <a:pt x="0" y="0"/>
                </a:moveTo>
                <a:lnTo>
                  <a:pt x="480738" y="0"/>
                </a:lnTo>
                <a:lnTo>
                  <a:pt x="480738" y="480739"/>
                </a:lnTo>
                <a:lnTo>
                  <a:pt x="0" y="4807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7878" y="1240261"/>
            <a:ext cx="723102" cy="554352"/>
            <a:chOff x="0" y="0"/>
            <a:chExt cx="209267" cy="160431"/>
          </a:xfrm>
        </p:grpSpPr>
        <p:sp>
          <p:nvSpPr>
            <p:cNvPr name="Freeform 6" id="6"/>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7" id="7"/>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TextBox 8" id="8"/>
          <p:cNvSpPr txBox="true"/>
          <p:nvPr/>
        </p:nvSpPr>
        <p:spPr>
          <a:xfrm rot="0">
            <a:off x="231893" y="2323107"/>
            <a:ext cx="8632112" cy="1544319"/>
          </a:xfrm>
          <a:prstGeom prst="rect">
            <a:avLst/>
          </a:prstGeom>
        </p:spPr>
        <p:txBody>
          <a:bodyPr anchor="t" rtlCol="false" tIns="0" lIns="0" bIns="0" rIns="0">
            <a:spAutoFit/>
          </a:bodyPr>
          <a:lstStyle/>
          <a:p>
            <a:pPr>
              <a:lnSpc>
                <a:spcPts val="3080"/>
              </a:lnSpc>
            </a:pPr>
            <a:r>
              <a:rPr lang="en-US" sz="2200" spc="132">
                <a:solidFill>
                  <a:srgbClr val="FFFFFF"/>
                </a:solidFill>
                <a:latin typeface="TT Hoves"/>
              </a:rPr>
              <a:t>Use Case: Staff Keuangan Melaporkan Keuangan</a:t>
            </a:r>
          </a:p>
          <a:p>
            <a:pPr>
              <a:lnSpc>
                <a:spcPts val="3080"/>
              </a:lnSpc>
            </a:pPr>
          </a:p>
          <a:p>
            <a:pPr>
              <a:lnSpc>
                <a:spcPts val="3080"/>
              </a:lnSpc>
            </a:pPr>
            <a:r>
              <a:rPr lang="en-US" sz="2200" spc="132">
                <a:solidFill>
                  <a:srgbClr val="FFFFFF"/>
                </a:solidFill>
                <a:latin typeface="TT Hoves"/>
              </a:rPr>
              <a:t>Diagram: </a:t>
            </a:r>
          </a:p>
          <a:p>
            <a:pPr>
              <a:lnSpc>
                <a:spcPts val="3080"/>
              </a:lnSpc>
            </a:pPr>
          </a:p>
        </p:txBody>
      </p:sp>
      <p:grpSp>
        <p:nvGrpSpPr>
          <p:cNvPr name="Group 9" id="9"/>
          <p:cNvGrpSpPr/>
          <p:nvPr/>
        </p:nvGrpSpPr>
        <p:grpSpPr>
          <a:xfrm rot="0">
            <a:off x="9487182" y="1160670"/>
            <a:ext cx="723102" cy="554352"/>
            <a:chOff x="0" y="0"/>
            <a:chExt cx="209267" cy="160431"/>
          </a:xfrm>
        </p:grpSpPr>
        <p:sp>
          <p:nvSpPr>
            <p:cNvPr name="Freeform 10" id="10"/>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11" id="11"/>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Freeform 12" id="12"/>
          <p:cNvSpPr/>
          <p:nvPr/>
        </p:nvSpPr>
        <p:spPr>
          <a:xfrm flipH="false" flipV="false" rot="0">
            <a:off x="9307628" y="3867427"/>
            <a:ext cx="179555" cy="4114800"/>
          </a:xfrm>
          <a:custGeom>
            <a:avLst/>
            <a:gdLst/>
            <a:ahLst/>
            <a:cxnLst/>
            <a:rect r="r" b="b" t="t" l="l"/>
            <a:pathLst>
              <a:path h="4114800" w="179555">
                <a:moveTo>
                  <a:pt x="0" y="0"/>
                </a:moveTo>
                <a:lnTo>
                  <a:pt x="179554" y="0"/>
                </a:lnTo>
                <a:lnTo>
                  <a:pt x="17955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6"/>
            <a:stretch>
              <a:fillRect l="0" t="0" r="0" b="0"/>
            </a:stretch>
          </a:blipFill>
        </p:spPr>
      </p:sp>
      <p:sp>
        <p:nvSpPr>
          <p:cNvPr name="Freeform 14" id="14"/>
          <p:cNvSpPr/>
          <p:nvPr/>
        </p:nvSpPr>
        <p:spPr>
          <a:xfrm flipH="false" flipV="false" rot="0">
            <a:off x="10941718" y="2675857"/>
            <a:ext cx="3800421" cy="1790054"/>
          </a:xfrm>
          <a:custGeom>
            <a:avLst/>
            <a:gdLst/>
            <a:ahLst/>
            <a:cxnLst/>
            <a:rect r="r" b="b" t="t" l="l"/>
            <a:pathLst>
              <a:path h="1790054" w="3800421">
                <a:moveTo>
                  <a:pt x="0" y="0"/>
                </a:moveTo>
                <a:lnTo>
                  <a:pt x="3800421" y="0"/>
                </a:lnTo>
                <a:lnTo>
                  <a:pt x="3800421" y="1790054"/>
                </a:lnTo>
                <a:lnTo>
                  <a:pt x="0" y="1790054"/>
                </a:lnTo>
                <a:lnTo>
                  <a:pt x="0" y="0"/>
                </a:lnTo>
                <a:close/>
              </a:path>
            </a:pathLst>
          </a:custGeom>
          <a:blipFill>
            <a:blip r:embed="rId7"/>
            <a:stretch>
              <a:fillRect l="0" t="0" r="0" b="0"/>
            </a:stretch>
          </a:blipFill>
        </p:spPr>
      </p:sp>
      <p:sp>
        <p:nvSpPr>
          <p:cNvPr name="Freeform 15" id="15"/>
          <p:cNvSpPr/>
          <p:nvPr/>
        </p:nvSpPr>
        <p:spPr>
          <a:xfrm flipH="false" flipV="false" rot="0">
            <a:off x="1585140" y="2760903"/>
            <a:ext cx="4246674" cy="1849473"/>
          </a:xfrm>
          <a:custGeom>
            <a:avLst/>
            <a:gdLst/>
            <a:ahLst/>
            <a:cxnLst/>
            <a:rect r="r" b="b" t="t" l="l"/>
            <a:pathLst>
              <a:path h="1849473" w="4246674">
                <a:moveTo>
                  <a:pt x="0" y="0"/>
                </a:moveTo>
                <a:lnTo>
                  <a:pt x="4246674" y="0"/>
                </a:lnTo>
                <a:lnTo>
                  <a:pt x="4246674" y="1849472"/>
                </a:lnTo>
                <a:lnTo>
                  <a:pt x="0" y="1849472"/>
                </a:lnTo>
                <a:lnTo>
                  <a:pt x="0" y="0"/>
                </a:lnTo>
                <a:close/>
              </a:path>
            </a:pathLst>
          </a:custGeom>
          <a:blipFill>
            <a:blip r:embed="rId8"/>
            <a:stretch>
              <a:fillRect l="0" t="0" r="0" b="0"/>
            </a:stretch>
          </a:blipFill>
        </p:spPr>
      </p:sp>
      <p:sp>
        <p:nvSpPr>
          <p:cNvPr name="Freeform 16" id="16"/>
          <p:cNvSpPr/>
          <p:nvPr/>
        </p:nvSpPr>
        <p:spPr>
          <a:xfrm flipH="false" flipV="false" rot="0">
            <a:off x="10941718" y="2622356"/>
            <a:ext cx="3949124" cy="1897056"/>
          </a:xfrm>
          <a:custGeom>
            <a:avLst/>
            <a:gdLst/>
            <a:ahLst/>
            <a:cxnLst/>
            <a:rect r="r" b="b" t="t" l="l"/>
            <a:pathLst>
              <a:path h="1897056" w="3949124">
                <a:moveTo>
                  <a:pt x="0" y="0"/>
                </a:moveTo>
                <a:lnTo>
                  <a:pt x="3949124" y="0"/>
                </a:lnTo>
                <a:lnTo>
                  <a:pt x="3949124" y="1897056"/>
                </a:lnTo>
                <a:lnTo>
                  <a:pt x="0" y="1897056"/>
                </a:lnTo>
                <a:lnTo>
                  <a:pt x="0" y="0"/>
                </a:lnTo>
                <a:close/>
              </a:path>
            </a:pathLst>
          </a:custGeom>
          <a:blipFill>
            <a:blip r:embed="rId9"/>
            <a:stretch>
              <a:fillRect l="0" t="0" r="0" b="0"/>
            </a:stretch>
          </a:blipFill>
        </p:spPr>
      </p:sp>
      <p:sp>
        <p:nvSpPr>
          <p:cNvPr name="TextBox 17" id="17"/>
          <p:cNvSpPr txBox="true"/>
          <p:nvPr/>
        </p:nvSpPr>
        <p:spPr>
          <a:xfrm rot="0">
            <a:off x="9848734" y="1297355"/>
            <a:ext cx="5592505" cy="794239"/>
          </a:xfrm>
          <a:prstGeom prst="rect">
            <a:avLst/>
          </a:prstGeom>
        </p:spPr>
        <p:txBody>
          <a:bodyPr anchor="t" rtlCol="false" tIns="0" lIns="0" bIns="0" rIns="0">
            <a:spAutoFit/>
          </a:bodyPr>
          <a:lstStyle/>
          <a:p>
            <a:pPr>
              <a:lnSpc>
                <a:spcPts val="2997"/>
              </a:lnSpc>
            </a:pPr>
            <a:r>
              <a:rPr lang="en-US" sz="2967" spc="59">
                <a:solidFill>
                  <a:srgbClr val="FFFFFF"/>
                </a:solidFill>
                <a:latin typeface="Poppins Semi-Bold"/>
              </a:rPr>
              <a:t>2.2.13 Staff Biasa Melaporkan Keuangan</a:t>
            </a:r>
          </a:p>
        </p:txBody>
      </p:sp>
      <p:sp>
        <p:nvSpPr>
          <p:cNvPr name="TextBox 18" id="18"/>
          <p:cNvSpPr txBox="true"/>
          <p:nvPr/>
        </p:nvSpPr>
        <p:spPr>
          <a:xfrm rot="0">
            <a:off x="9595212" y="2198811"/>
            <a:ext cx="7389405" cy="1544319"/>
          </a:xfrm>
          <a:prstGeom prst="rect">
            <a:avLst/>
          </a:prstGeom>
        </p:spPr>
        <p:txBody>
          <a:bodyPr anchor="t" rtlCol="false" tIns="0" lIns="0" bIns="0" rIns="0">
            <a:spAutoFit/>
          </a:bodyPr>
          <a:lstStyle/>
          <a:p>
            <a:pPr>
              <a:lnSpc>
                <a:spcPts val="3080"/>
              </a:lnSpc>
            </a:pPr>
            <a:r>
              <a:rPr lang="en-US" sz="2200" spc="132">
                <a:solidFill>
                  <a:srgbClr val="FFFFFF"/>
                </a:solidFill>
                <a:latin typeface="TT Hoves"/>
              </a:rPr>
              <a:t>Use Case: Staff Biasa Melaporkan Keuangan</a:t>
            </a:r>
          </a:p>
          <a:p>
            <a:pPr>
              <a:lnSpc>
                <a:spcPts val="3080"/>
              </a:lnSpc>
            </a:pPr>
          </a:p>
          <a:p>
            <a:pPr>
              <a:lnSpc>
                <a:spcPts val="3080"/>
              </a:lnSpc>
            </a:pPr>
            <a:r>
              <a:rPr lang="en-US" sz="2200" spc="132">
                <a:solidFill>
                  <a:srgbClr val="FFFFFF"/>
                </a:solidFill>
                <a:latin typeface="TT Hoves"/>
              </a:rPr>
              <a:t>Diagram: </a:t>
            </a:r>
          </a:p>
          <a:p>
            <a:pPr>
              <a:lnSpc>
                <a:spcPts val="3080"/>
              </a:lnSpc>
            </a:pPr>
          </a:p>
        </p:txBody>
      </p:sp>
      <p:sp>
        <p:nvSpPr>
          <p:cNvPr name="TextBox 19" id="19"/>
          <p:cNvSpPr txBox="true"/>
          <p:nvPr/>
        </p:nvSpPr>
        <p:spPr>
          <a:xfrm rot="0">
            <a:off x="1028700" y="9592981"/>
            <a:ext cx="3723035"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2 SI A</a:t>
            </a:r>
          </a:p>
        </p:txBody>
      </p:sp>
      <p:sp>
        <p:nvSpPr>
          <p:cNvPr name="TextBox 20" id="20"/>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21" id="21"/>
          <p:cNvSpPr txBox="true"/>
          <p:nvPr/>
        </p:nvSpPr>
        <p:spPr>
          <a:xfrm rot="0">
            <a:off x="539429" y="1376946"/>
            <a:ext cx="5849226" cy="794239"/>
          </a:xfrm>
          <a:prstGeom prst="rect">
            <a:avLst/>
          </a:prstGeom>
        </p:spPr>
        <p:txBody>
          <a:bodyPr anchor="t" rtlCol="false" tIns="0" lIns="0" bIns="0" rIns="0">
            <a:spAutoFit/>
          </a:bodyPr>
          <a:lstStyle/>
          <a:p>
            <a:pPr>
              <a:lnSpc>
                <a:spcPts val="2997"/>
              </a:lnSpc>
            </a:pPr>
            <a:r>
              <a:rPr lang="en-US" sz="2967" spc="59">
                <a:solidFill>
                  <a:srgbClr val="FFFFFF"/>
                </a:solidFill>
                <a:latin typeface="Poppins Semi-Bold"/>
              </a:rPr>
              <a:t>2.2.12 Staff Keuangan Melaporkan Keuangan</a:t>
            </a:r>
          </a:p>
        </p:txBody>
      </p:sp>
      <p:sp>
        <p:nvSpPr>
          <p:cNvPr name="TextBox 22" id="22"/>
          <p:cNvSpPr txBox="true"/>
          <p:nvPr/>
        </p:nvSpPr>
        <p:spPr>
          <a:xfrm rot="0">
            <a:off x="14012" y="4688385"/>
            <a:ext cx="9129988" cy="5131816"/>
          </a:xfrm>
          <a:prstGeom prst="rect">
            <a:avLst/>
          </a:prstGeom>
        </p:spPr>
        <p:txBody>
          <a:bodyPr anchor="t" rtlCol="false" tIns="0" lIns="0" bIns="0" rIns="0">
            <a:spAutoFit/>
          </a:bodyPr>
          <a:lstStyle/>
          <a:p>
            <a:pPr algn="ctr">
              <a:lnSpc>
                <a:spcPts val="2743"/>
              </a:lnSpc>
            </a:pPr>
            <a:r>
              <a:rPr lang="en-US" sz="1959" spc="117">
                <a:solidFill>
                  <a:srgbClr val="FFFFFF"/>
                </a:solidFill>
                <a:latin typeface="TT Hoves"/>
              </a:rPr>
              <a:t>Deskripsi Singkat Sistem akan menampilkan dashboard Staff Keuangan</a:t>
            </a:r>
          </a:p>
          <a:p>
            <a:pPr algn="ctr">
              <a:lnSpc>
                <a:spcPts val="2743"/>
              </a:lnSpc>
            </a:pPr>
          </a:p>
          <a:p>
            <a:pPr marL="423163" indent="-211582" lvl="1">
              <a:lnSpc>
                <a:spcPts val="2743"/>
              </a:lnSpc>
              <a:buFont typeface="Arial"/>
              <a:buChar char="•"/>
            </a:pPr>
            <a:r>
              <a:rPr lang="en-US" sz="1959" spc="117">
                <a:solidFill>
                  <a:srgbClr val="FFFFFF"/>
                </a:solidFill>
                <a:latin typeface="TT Hoves"/>
              </a:rPr>
              <a:t>Staff Keuanga</a:t>
            </a:r>
            <a:r>
              <a:rPr lang="en-US" sz="1959" spc="117">
                <a:solidFill>
                  <a:srgbClr val="FFFFFF"/>
                </a:solidFill>
                <a:latin typeface="TT Hoves"/>
              </a:rPr>
              <a:t>n akan masuk ke halaman dashboard</a:t>
            </a:r>
          </a:p>
          <a:p>
            <a:pPr marL="423163" indent="-211582" lvl="1">
              <a:lnSpc>
                <a:spcPts val="2743"/>
              </a:lnSpc>
              <a:buFont typeface="Arial"/>
              <a:buChar char="•"/>
            </a:pPr>
            <a:r>
              <a:rPr lang="en-US" sz="1959" spc="117">
                <a:solidFill>
                  <a:srgbClr val="FFFFFF"/>
                </a:solidFill>
                <a:latin typeface="TT Hoves"/>
              </a:rPr>
              <a:t>Sistem akan menampilkan grafik pemasukan dan pengeluaran</a:t>
            </a:r>
          </a:p>
          <a:p>
            <a:pPr marL="423163" indent="-211582" lvl="1">
              <a:lnSpc>
                <a:spcPts val="2743"/>
              </a:lnSpc>
              <a:buFont typeface="Arial"/>
              <a:buChar char="•"/>
            </a:pPr>
            <a:r>
              <a:rPr lang="en-US" sz="1959" spc="117">
                <a:solidFill>
                  <a:srgbClr val="FFFFFF"/>
                </a:solidFill>
                <a:latin typeface="TT Hoves"/>
              </a:rPr>
              <a:t>S</a:t>
            </a:r>
            <a:r>
              <a:rPr lang="en-US" sz="1959" spc="117">
                <a:solidFill>
                  <a:srgbClr val="FFFFFF"/>
                </a:solidFill>
                <a:latin typeface="TT Hoves"/>
              </a:rPr>
              <a:t>taff Keuangan memilih Laporan pada sidebar</a:t>
            </a:r>
          </a:p>
          <a:p>
            <a:pPr marL="423163" indent="-211582" lvl="1">
              <a:lnSpc>
                <a:spcPts val="2743"/>
              </a:lnSpc>
              <a:buFont typeface="Arial"/>
              <a:buChar char="•"/>
            </a:pPr>
            <a:r>
              <a:rPr lang="en-US" sz="1959" spc="117">
                <a:solidFill>
                  <a:srgbClr val="FFFFFF"/>
                </a:solidFill>
                <a:latin typeface="TT Hoves"/>
              </a:rPr>
              <a:t>S</a:t>
            </a:r>
            <a:r>
              <a:rPr lang="en-US" sz="1959" spc="117">
                <a:solidFill>
                  <a:srgbClr val="FFFFFF"/>
                </a:solidFill>
                <a:latin typeface="TT Hoves"/>
              </a:rPr>
              <a:t>taff Keuangan mengklik button upload laporan</a:t>
            </a:r>
          </a:p>
          <a:p>
            <a:pPr marL="423163" indent="-211582" lvl="1">
              <a:lnSpc>
                <a:spcPts val="2743"/>
              </a:lnSpc>
              <a:buFont typeface="Arial"/>
              <a:buChar char="•"/>
            </a:pPr>
            <a:r>
              <a:rPr lang="en-US" sz="1959" spc="117">
                <a:solidFill>
                  <a:srgbClr val="FFFFFF"/>
                </a:solidFill>
                <a:latin typeface="TT Hoves"/>
              </a:rPr>
              <a:t>Staff</a:t>
            </a:r>
            <a:r>
              <a:rPr lang="en-US" sz="1959" spc="117">
                <a:solidFill>
                  <a:srgbClr val="FFFFFF"/>
                </a:solidFill>
                <a:latin typeface="TT Hoves"/>
              </a:rPr>
              <a:t> Keuangan mengisi form yang muncul</a:t>
            </a:r>
          </a:p>
          <a:p>
            <a:pPr marL="423163" indent="-211582" lvl="1">
              <a:lnSpc>
                <a:spcPts val="2743"/>
              </a:lnSpc>
              <a:buFont typeface="Arial"/>
              <a:buChar char="•"/>
            </a:pPr>
            <a:r>
              <a:rPr lang="en-US" sz="1959" spc="117">
                <a:solidFill>
                  <a:srgbClr val="FFFFFF"/>
                </a:solidFill>
                <a:latin typeface="TT Hoves"/>
              </a:rPr>
              <a:t>Staff Keuangan mengupload file bukti laporan keuangan</a:t>
            </a:r>
          </a:p>
          <a:p>
            <a:pPr marL="423163" indent="-211582" lvl="1">
              <a:lnSpc>
                <a:spcPts val="2743"/>
              </a:lnSpc>
              <a:buFont typeface="Arial"/>
              <a:buChar char="•"/>
            </a:pPr>
            <a:r>
              <a:rPr lang="en-US" sz="1959" spc="117">
                <a:solidFill>
                  <a:srgbClr val="FFFFFF"/>
                </a:solidFill>
                <a:latin typeface="TT Hoves"/>
              </a:rPr>
              <a:t>Klik simpan, dan sistem akan menampilkan laporan yang sudah di upload</a:t>
            </a:r>
          </a:p>
          <a:p>
            <a:pPr marL="423163" indent="-211582" lvl="1">
              <a:lnSpc>
                <a:spcPts val="2743"/>
              </a:lnSpc>
              <a:buFont typeface="Arial"/>
              <a:buChar char="•"/>
            </a:pPr>
            <a:r>
              <a:rPr lang="en-US" sz="1959" spc="117">
                <a:solidFill>
                  <a:srgbClr val="FFFFFF"/>
                </a:solidFill>
                <a:latin typeface="TT Hoves"/>
              </a:rPr>
              <a:t>Staff Keuangan juga dapat menghapus laporan dengan cara klik icon sampah pada kolom aksi</a:t>
            </a:r>
          </a:p>
          <a:p>
            <a:pPr>
              <a:lnSpc>
                <a:spcPts val="2743"/>
              </a:lnSpc>
            </a:pPr>
          </a:p>
          <a:p>
            <a:pPr algn="ctr">
              <a:lnSpc>
                <a:spcPts val="2743"/>
              </a:lnSpc>
            </a:pPr>
            <a:r>
              <a:rPr lang="en-US" sz="1959" spc="117">
                <a:solidFill>
                  <a:srgbClr val="FFFFFF"/>
                </a:solidFill>
                <a:latin typeface="TT Hoves"/>
              </a:rPr>
              <a:t>Xref: Bagian 3.2.12 Staff Keuangan Melaporkan Keuangan</a:t>
            </a:r>
          </a:p>
          <a:p>
            <a:pPr algn="ctr">
              <a:lnSpc>
                <a:spcPts val="2743"/>
              </a:lnSpc>
            </a:pPr>
          </a:p>
        </p:txBody>
      </p:sp>
      <p:sp>
        <p:nvSpPr>
          <p:cNvPr name="TextBox 23" id="23"/>
          <p:cNvSpPr txBox="true"/>
          <p:nvPr/>
        </p:nvSpPr>
        <p:spPr>
          <a:xfrm rot="0">
            <a:off x="9487182" y="4748012"/>
            <a:ext cx="8800818" cy="4446016"/>
          </a:xfrm>
          <a:prstGeom prst="rect">
            <a:avLst/>
          </a:prstGeom>
        </p:spPr>
        <p:txBody>
          <a:bodyPr anchor="t" rtlCol="false" tIns="0" lIns="0" bIns="0" rIns="0">
            <a:spAutoFit/>
          </a:bodyPr>
          <a:lstStyle/>
          <a:p>
            <a:pPr algn="ctr">
              <a:lnSpc>
                <a:spcPts val="2743"/>
              </a:lnSpc>
            </a:pPr>
            <a:r>
              <a:rPr lang="en-US" sz="1959" spc="117">
                <a:solidFill>
                  <a:srgbClr val="FFFFFF"/>
                </a:solidFill>
                <a:latin typeface="TT Hoves"/>
              </a:rPr>
              <a:t>Deskripsi Singkat Sistem akan menampilkan dashboard Staff Biasa</a:t>
            </a:r>
          </a:p>
          <a:p>
            <a:pPr>
              <a:lnSpc>
                <a:spcPts val="2743"/>
              </a:lnSpc>
            </a:pPr>
          </a:p>
          <a:p>
            <a:pPr marL="423163" indent="-211582" lvl="1">
              <a:lnSpc>
                <a:spcPts val="2743"/>
              </a:lnSpc>
              <a:buFont typeface="Arial"/>
              <a:buChar char="•"/>
            </a:pPr>
            <a:r>
              <a:rPr lang="en-US" sz="1959" spc="117">
                <a:solidFill>
                  <a:srgbClr val="FFFFFF"/>
                </a:solidFill>
                <a:latin typeface="TT Hoves"/>
              </a:rPr>
              <a:t>Staff BiasaKeuangan akan masuk ke halaman dashboard</a:t>
            </a:r>
          </a:p>
          <a:p>
            <a:pPr marL="423163" indent="-211582" lvl="1">
              <a:lnSpc>
                <a:spcPts val="2743"/>
              </a:lnSpc>
              <a:spcBef>
                <a:spcPct val="0"/>
              </a:spcBef>
              <a:buFont typeface="Arial"/>
              <a:buChar char="•"/>
            </a:pPr>
            <a:r>
              <a:rPr lang="en-US" sz="1959" spc="117">
                <a:solidFill>
                  <a:srgbClr val="FFFFFF"/>
                </a:solidFill>
                <a:latin typeface="TT Hoves"/>
              </a:rPr>
              <a:t>Siste</a:t>
            </a:r>
            <a:r>
              <a:rPr lang="en-US" sz="1959" spc="117">
                <a:solidFill>
                  <a:srgbClr val="FFFFFF"/>
                </a:solidFill>
                <a:latin typeface="TT Hoves"/>
              </a:rPr>
              <a:t>m akan menampilkan grafik pemasukan dan pengeluaran</a:t>
            </a:r>
          </a:p>
          <a:p>
            <a:pPr marL="423163" indent="-211582" lvl="1">
              <a:lnSpc>
                <a:spcPts val="2743"/>
              </a:lnSpc>
              <a:spcBef>
                <a:spcPct val="0"/>
              </a:spcBef>
              <a:buFont typeface="Arial"/>
              <a:buChar char="•"/>
            </a:pPr>
            <a:r>
              <a:rPr lang="en-US" sz="1959" spc="117">
                <a:solidFill>
                  <a:srgbClr val="FFFFFF"/>
                </a:solidFill>
                <a:latin typeface="TT Hoves"/>
              </a:rPr>
              <a:t>Staff B</a:t>
            </a:r>
            <a:r>
              <a:rPr lang="en-US" sz="1959" spc="117">
                <a:solidFill>
                  <a:srgbClr val="FFFFFF"/>
                </a:solidFill>
                <a:latin typeface="TT Hoves"/>
              </a:rPr>
              <a:t>iasa memilih Laporan pada sidebar</a:t>
            </a:r>
          </a:p>
          <a:p>
            <a:pPr marL="423163" indent="-211582" lvl="1">
              <a:lnSpc>
                <a:spcPts val="2743"/>
              </a:lnSpc>
              <a:spcBef>
                <a:spcPct val="0"/>
              </a:spcBef>
              <a:buFont typeface="Arial"/>
              <a:buChar char="•"/>
            </a:pPr>
            <a:r>
              <a:rPr lang="en-US" sz="1959" spc="117">
                <a:solidFill>
                  <a:srgbClr val="FFFFFF"/>
                </a:solidFill>
                <a:latin typeface="TT Hoves"/>
              </a:rPr>
              <a:t>Staff b</a:t>
            </a:r>
            <a:r>
              <a:rPr lang="en-US" sz="1959" spc="117">
                <a:solidFill>
                  <a:srgbClr val="FFFFFF"/>
                </a:solidFill>
                <a:latin typeface="TT Hoves"/>
              </a:rPr>
              <a:t>iasa mengklik button upload laporan</a:t>
            </a:r>
          </a:p>
          <a:p>
            <a:pPr marL="423163" indent="-211582" lvl="1">
              <a:lnSpc>
                <a:spcPts val="2743"/>
              </a:lnSpc>
              <a:spcBef>
                <a:spcPct val="0"/>
              </a:spcBef>
              <a:buFont typeface="Arial"/>
              <a:buChar char="•"/>
            </a:pPr>
            <a:r>
              <a:rPr lang="en-US" sz="1959" spc="117">
                <a:solidFill>
                  <a:srgbClr val="FFFFFF"/>
                </a:solidFill>
                <a:latin typeface="TT Hoves"/>
              </a:rPr>
              <a:t>Staff b</a:t>
            </a:r>
            <a:r>
              <a:rPr lang="en-US" sz="1959" spc="117">
                <a:solidFill>
                  <a:srgbClr val="FFFFFF"/>
                </a:solidFill>
                <a:latin typeface="TT Hoves"/>
              </a:rPr>
              <a:t>iasa mengisi form yang muncul</a:t>
            </a:r>
          </a:p>
          <a:p>
            <a:pPr marL="423163" indent="-211582" lvl="1">
              <a:lnSpc>
                <a:spcPts val="2743"/>
              </a:lnSpc>
              <a:spcBef>
                <a:spcPct val="0"/>
              </a:spcBef>
              <a:buFont typeface="Arial"/>
              <a:buChar char="•"/>
            </a:pPr>
            <a:r>
              <a:rPr lang="en-US" sz="1959" spc="117">
                <a:solidFill>
                  <a:srgbClr val="FFFFFF"/>
                </a:solidFill>
                <a:latin typeface="TT Hoves"/>
              </a:rPr>
              <a:t>Staff b</a:t>
            </a:r>
            <a:r>
              <a:rPr lang="en-US" sz="1959" spc="117">
                <a:solidFill>
                  <a:srgbClr val="FFFFFF"/>
                </a:solidFill>
                <a:latin typeface="TT Hoves"/>
              </a:rPr>
              <a:t>iasa mengupload file bukti laporan keuangan</a:t>
            </a:r>
          </a:p>
          <a:p>
            <a:pPr marL="423163" indent="-211582" lvl="1">
              <a:lnSpc>
                <a:spcPts val="2743"/>
              </a:lnSpc>
              <a:spcBef>
                <a:spcPct val="0"/>
              </a:spcBef>
              <a:buFont typeface="Arial"/>
              <a:buChar char="•"/>
            </a:pPr>
            <a:r>
              <a:rPr lang="en-US" sz="1959" spc="117">
                <a:solidFill>
                  <a:srgbClr val="FFFFFF"/>
                </a:solidFill>
                <a:latin typeface="TT Hoves"/>
              </a:rPr>
              <a:t>Klik simpan, dan sistem akan menampilkan laporan yang sudah di upload</a:t>
            </a:r>
          </a:p>
          <a:p>
            <a:pPr algn="ctr">
              <a:lnSpc>
                <a:spcPts val="2743"/>
              </a:lnSpc>
              <a:spcBef>
                <a:spcPct val="0"/>
              </a:spcBef>
            </a:pPr>
          </a:p>
          <a:p>
            <a:pPr algn="ctr">
              <a:lnSpc>
                <a:spcPts val="2743"/>
              </a:lnSpc>
              <a:spcBef>
                <a:spcPct val="0"/>
              </a:spcBef>
            </a:pPr>
            <a:r>
              <a:rPr lang="en-US" sz="1959" spc="117">
                <a:solidFill>
                  <a:srgbClr val="FFFFFF"/>
                </a:solidFill>
                <a:latin typeface="TT Hoves"/>
              </a:rPr>
              <a:t>Xref: Bagian 3.2.13 Staff Biasa Melaporkan Keuangan</a:t>
            </a:r>
          </a:p>
          <a:p>
            <a:pPr algn="ctr">
              <a:lnSpc>
                <a:spcPts val="2743"/>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5591445" y="981075"/>
            <a:ext cx="10260050" cy="0"/>
          </a:xfrm>
          <a:prstGeom prst="line">
            <a:avLst/>
          </a:prstGeom>
          <a:ln cap="flat" w="19050">
            <a:solidFill>
              <a:srgbClr val="FFFFFF"/>
            </a:solidFill>
            <a:prstDash val="solid"/>
            <a:headEnd type="none" len="sm" w="sm"/>
            <a:tailEnd type="none" len="sm" w="sm"/>
          </a:ln>
        </p:spPr>
      </p:sp>
      <p:grpSp>
        <p:nvGrpSpPr>
          <p:cNvPr name="Group 3" id="3"/>
          <p:cNvGrpSpPr/>
          <p:nvPr/>
        </p:nvGrpSpPr>
        <p:grpSpPr>
          <a:xfrm rot="0">
            <a:off x="15236261" y="1028700"/>
            <a:ext cx="615234" cy="471658"/>
            <a:chOff x="0" y="0"/>
            <a:chExt cx="209267" cy="160431"/>
          </a:xfrm>
        </p:grpSpPr>
        <p:sp>
          <p:nvSpPr>
            <p:cNvPr name="Freeform 4" id="4"/>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5" id="5"/>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TextBox 6" id="6"/>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7" id="7"/>
          <p:cNvSpPr txBox="true"/>
          <p:nvPr/>
        </p:nvSpPr>
        <p:spPr>
          <a:xfrm rot="0">
            <a:off x="599532" y="1141153"/>
            <a:ext cx="14914469" cy="635898"/>
          </a:xfrm>
          <a:prstGeom prst="rect">
            <a:avLst/>
          </a:prstGeom>
        </p:spPr>
        <p:txBody>
          <a:bodyPr anchor="t" rtlCol="false" tIns="0" lIns="0" bIns="0" rIns="0">
            <a:spAutoFit/>
          </a:bodyPr>
          <a:lstStyle/>
          <a:p>
            <a:pPr algn="r">
              <a:lnSpc>
                <a:spcPts val="4407"/>
              </a:lnSpc>
            </a:pPr>
            <a:r>
              <a:rPr lang="en-US" sz="4363" spc="87">
                <a:solidFill>
                  <a:srgbClr val="FFFFFF"/>
                </a:solidFill>
                <a:latin typeface="Poppins Semi-Bold"/>
              </a:rPr>
              <a:t>Struktur Detail Kebutuhan Non-fungsional</a:t>
            </a:r>
          </a:p>
        </p:txBody>
      </p:sp>
      <p:grpSp>
        <p:nvGrpSpPr>
          <p:cNvPr name="Group 8" id="8"/>
          <p:cNvGrpSpPr/>
          <p:nvPr/>
        </p:nvGrpSpPr>
        <p:grpSpPr>
          <a:xfrm rot="0">
            <a:off x="1433336" y="1777051"/>
            <a:ext cx="429772" cy="329477"/>
            <a:chOff x="0" y="0"/>
            <a:chExt cx="209267" cy="160431"/>
          </a:xfrm>
        </p:grpSpPr>
        <p:sp>
          <p:nvSpPr>
            <p:cNvPr name="Freeform 9" id="9"/>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10" id="10"/>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Freeform 11" id="11"/>
          <p:cNvSpPr/>
          <p:nvPr/>
        </p:nvSpPr>
        <p:spPr>
          <a:xfrm flipH="false" flipV="false" rot="0">
            <a:off x="3905385" y="3040463"/>
            <a:ext cx="11330876" cy="7021308"/>
          </a:xfrm>
          <a:custGeom>
            <a:avLst/>
            <a:gdLst/>
            <a:ahLst/>
            <a:cxnLst/>
            <a:rect r="r" b="b" t="t" l="l"/>
            <a:pathLst>
              <a:path h="7021308" w="11330876">
                <a:moveTo>
                  <a:pt x="0" y="0"/>
                </a:moveTo>
                <a:lnTo>
                  <a:pt x="11330876" y="0"/>
                </a:lnTo>
                <a:lnTo>
                  <a:pt x="11330876" y="7021308"/>
                </a:lnTo>
                <a:lnTo>
                  <a:pt x="0" y="7021308"/>
                </a:lnTo>
                <a:lnTo>
                  <a:pt x="0" y="0"/>
                </a:lnTo>
                <a:close/>
              </a:path>
            </a:pathLst>
          </a:custGeom>
          <a:blipFill>
            <a:blip r:embed="rId2"/>
            <a:stretch>
              <a:fillRect l="0" t="0" r="0" b="0"/>
            </a:stretch>
          </a:blipFill>
        </p:spPr>
      </p:sp>
      <p:sp>
        <p:nvSpPr>
          <p:cNvPr name="TextBox 12" id="12"/>
          <p:cNvSpPr txBox="true"/>
          <p:nvPr/>
        </p:nvSpPr>
        <p:spPr>
          <a:xfrm rot="0">
            <a:off x="1433336" y="1894720"/>
            <a:ext cx="2350502" cy="1218997"/>
          </a:xfrm>
          <a:prstGeom prst="rect">
            <a:avLst/>
          </a:prstGeom>
        </p:spPr>
        <p:txBody>
          <a:bodyPr anchor="t" rtlCol="false" tIns="0" lIns="0" bIns="0" rIns="0">
            <a:spAutoFit/>
          </a:bodyPr>
          <a:lstStyle/>
          <a:p>
            <a:pPr algn="ctr">
              <a:lnSpc>
                <a:spcPts val="3078"/>
              </a:lnSpc>
            </a:pPr>
            <a:r>
              <a:rPr lang="en-US" sz="3048" spc="60">
                <a:solidFill>
                  <a:srgbClr val="FFFFFF"/>
                </a:solidFill>
                <a:latin typeface="Poppins Semi-Bold"/>
              </a:rPr>
              <a:t>3.3.1 Logika Struktur Data</a:t>
            </a:r>
          </a:p>
        </p:txBody>
      </p:sp>
      <p:sp>
        <p:nvSpPr>
          <p:cNvPr name="TextBox 13" id="13"/>
          <p:cNvSpPr txBox="true"/>
          <p:nvPr/>
        </p:nvSpPr>
        <p:spPr>
          <a:xfrm rot="0">
            <a:off x="3945536" y="2068427"/>
            <a:ext cx="11905960" cy="638660"/>
          </a:xfrm>
          <a:prstGeom prst="rect">
            <a:avLst/>
          </a:prstGeom>
        </p:spPr>
        <p:txBody>
          <a:bodyPr anchor="t" rtlCol="false" tIns="0" lIns="0" bIns="0" rIns="0">
            <a:spAutoFit/>
          </a:bodyPr>
          <a:lstStyle/>
          <a:p>
            <a:pPr algn="just">
              <a:lnSpc>
                <a:spcPts val="2598"/>
              </a:lnSpc>
              <a:spcBef>
                <a:spcPct val="0"/>
              </a:spcBef>
            </a:pPr>
            <a:r>
              <a:rPr lang="en-US" sz="1855" spc="111">
                <a:solidFill>
                  <a:srgbClr val="FFFFFF"/>
                </a:solidFill>
                <a:latin typeface="TT Hoves"/>
              </a:rPr>
              <a:t>Struktur data logika pada sistem Aplikasi Manajemen Keuangan Puskesmas Umban Sari terdapat struktur Database yang dijelaskan menggunakan ERD</a:t>
            </a:r>
          </a:p>
        </p:txBody>
      </p:sp>
      <p:sp>
        <p:nvSpPr>
          <p:cNvPr name="Freeform 14" id="14"/>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3"/>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5591445" y="981075"/>
            <a:ext cx="1026005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6623282" y="9258300"/>
            <a:ext cx="10636018"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10800000">
            <a:off x="5591445" y="9017931"/>
            <a:ext cx="480738" cy="480738"/>
          </a:xfrm>
          <a:custGeom>
            <a:avLst/>
            <a:gdLst/>
            <a:ahLst/>
            <a:cxnLst/>
            <a:rect r="r" b="b" t="t" l="l"/>
            <a:pathLst>
              <a:path h="480738" w="480738">
                <a:moveTo>
                  <a:pt x="0" y="0"/>
                </a:moveTo>
                <a:lnTo>
                  <a:pt x="480738" y="0"/>
                </a:lnTo>
                <a:lnTo>
                  <a:pt x="480738" y="480738"/>
                </a:lnTo>
                <a:lnTo>
                  <a:pt x="0" y="4807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4960344" y="1381149"/>
            <a:ext cx="490156" cy="375769"/>
            <a:chOff x="0" y="0"/>
            <a:chExt cx="209267" cy="160431"/>
          </a:xfrm>
        </p:grpSpPr>
        <p:sp>
          <p:nvSpPr>
            <p:cNvPr name="Freeform 7" id="7"/>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8" id="8"/>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Freeform 9" id="9"/>
          <p:cNvSpPr/>
          <p:nvPr/>
        </p:nvSpPr>
        <p:spPr>
          <a:xfrm flipH="false" flipV="false" rot="0">
            <a:off x="489064" y="2507476"/>
            <a:ext cx="7164067" cy="4871047"/>
          </a:xfrm>
          <a:custGeom>
            <a:avLst/>
            <a:gdLst/>
            <a:ahLst/>
            <a:cxnLst/>
            <a:rect r="r" b="b" t="t" l="l"/>
            <a:pathLst>
              <a:path h="4871047" w="7164067">
                <a:moveTo>
                  <a:pt x="0" y="0"/>
                </a:moveTo>
                <a:lnTo>
                  <a:pt x="7164067" y="0"/>
                </a:lnTo>
                <a:lnTo>
                  <a:pt x="7164067" y="4871048"/>
                </a:lnTo>
                <a:lnTo>
                  <a:pt x="0" y="4871048"/>
                </a:lnTo>
                <a:lnTo>
                  <a:pt x="0" y="0"/>
                </a:lnTo>
                <a:close/>
              </a:path>
            </a:pathLst>
          </a:custGeom>
          <a:blipFill>
            <a:blip r:embed="rId5"/>
            <a:stretch>
              <a:fillRect l="0" t="0" r="0" b="0"/>
            </a:stretch>
          </a:blipFill>
        </p:spPr>
      </p:sp>
      <p:sp>
        <p:nvSpPr>
          <p:cNvPr name="Freeform 10" id="10"/>
          <p:cNvSpPr/>
          <p:nvPr/>
        </p:nvSpPr>
        <p:spPr>
          <a:xfrm flipH="false" flipV="false" rot="0">
            <a:off x="8094081" y="3086100"/>
            <a:ext cx="179555" cy="4114800"/>
          </a:xfrm>
          <a:custGeom>
            <a:avLst/>
            <a:gdLst/>
            <a:ahLst/>
            <a:cxnLst/>
            <a:rect r="r" b="b" t="t" l="l"/>
            <a:pathLst>
              <a:path h="4114800" w="179555">
                <a:moveTo>
                  <a:pt x="0" y="0"/>
                </a:moveTo>
                <a:lnTo>
                  <a:pt x="179554" y="0"/>
                </a:lnTo>
                <a:lnTo>
                  <a:pt x="17955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5595878" y="1381149"/>
            <a:ext cx="490156" cy="375769"/>
            <a:chOff x="0" y="0"/>
            <a:chExt cx="209267" cy="160431"/>
          </a:xfrm>
        </p:grpSpPr>
        <p:sp>
          <p:nvSpPr>
            <p:cNvPr name="Freeform 12" id="12"/>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13" id="13"/>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Freeform 14" id="14"/>
          <p:cNvSpPr/>
          <p:nvPr/>
        </p:nvSpPr>
        <p:spPr>
          <a:xfrm flipH="false" flipV="false" rot="0">
            <a:off x="8556349" y="2507476"/>
            <a:ext cx="9316857" cy="3694616"/>
          </a:xfrm>
          <a:custGeom>
            <a:avLst/>
            <a:gdLst/>
            <a:ahLst/>
            <a:cxnLst/>
            <a:rect r="r" b="b" t="t" l="l"/>
            <a:pathLst>
              <a:path h="3694616" w="9316857">
                <a:moveTo>
                  <a:pt x="0" y="0"/>
                </a:moveTo>
                <a:lnTo>
                  <a:pt x="9316857" y="0"/>
                </a:lnTo>
                <a:lnTo>
                  <a:pt x="9316857" y="3694616"/>
                </a:lnTo>
                <a:lnTo>
                  <a:pt x="0" y="3694616"/>
                </a:lnTo>
                <a:lnTo>
                  <a:pt x="0" y="0"/>
                </a:lnTo>
                <a:close/>
              </a:path>
            </a:pathLst>
          </a:custGeom>
          <a:blipFill>
            <a:blip r:embed="rId8"/>
            <a:stretch>
              <a:fillRect l="0" t="0" r="0" b="0"/>
            </a:stretch>
          </a:blipFill>
        </p:spPr>
      </p:sp>
      <p:sp>
        <p:nvSpPr>
          <p:cNvPr name="TextBox 15" id="15"/>
          <p:cNvSpPr txBox="true"/>
          <p:nvPr/>
        </p:nvSpPr>
        <p:spPr>
          <a:xfrm rot="0">
            <a:off x="1028700" y="9031080"/>
            <a:ext cx="3723035"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2 SI A</a:t>
            </a:r>
          </a:p>
        </p:txBody>
      </p:sp>
      <p:sp>
        <p:nvSpPr>
          <p:cNvPr name="TextBox 16" id="16"/>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7" id="17"/>
          <p:cNvSpPr txBox="true"/>
          <p:nvPr/>
        </p:nvSpPr>
        <p:spPr>
          <a:xfrm rot="0">
            <a:off x="2331643" y="1476550"/>
            <a:ext cx="2873779" cy="500809"/>
          </a:xfrm>
          <a:prstGeom prst="rect">
            <a:avLst/>
          </a:prstGeom>
        </p:spPr>
        <p:txBody>
          <a:bodyPr anchor="t" rtlCol="false" tIns="0" lIns="0" bIns="0" rIns="0">
            <a:spAutoFit/>
          </a:bodyPr>
          <a:lstStyle/>
          <a:p>
            <a:pPr algn="r">
              <a:lnSpc>
                <a:spcPts val="3511"/>
              </a:lnSpc>
            </a:pPr>
            <a:r>
              <a:rPr lang="en-US" sz="3476" spc="69">
                <a:solidFill>
                  <a:srgbClr val="FFFFFF"/>
                </a:solidFill>
                <a:latin typeface="Poppins Semi-Bold"/>
              </a:rPr>
              <a:t>Tabel user</a:t>
            </a:r>
          </a:p>
        </p:txBody>
      </p:sp>
      <p:sp>
        <p:nvSpPr>
          <p:cNvPr name="TextBox 18" id="18"/>
          <p:cNvSpPr txBox="true"/>
          <p:nvPr/>
        </p:nvSpPr>
        <p:spPr>
          <a:xfrm rot="0">
            <a:off x="9367308" y="1476550"/>
            <a:ext cx="6473648" cy="500809"/>
          </a:xfrm>
          <a:prstGeom prst="rect">
            <a:avLst/>
          </a:prstGeom>
        </p:spPr>
        <p:txBody>
          <a:bodyPr anchor="t" rtlCol="false" tIns="0" lIns="0" bIns="0" rIns="0">
            <a:spAutoFit/>
          </a:bodyPr>
          <a:lstStyle/>
          <a:p>
            <a:pPr algn="r">
              <a:lnSpc>
                <a:spcPts val="3511"/>
              </a:lnSpc>
            </a:pPr>
            <a:r>
              <a:rPr lang="en-US" sz="3476" spc="69">
                <a:solidFill>
                  <a:srgbClr val="FFFFFF"/>
                </a:solidFill>
                <a:latin typeface="Poppins Semi-Bold"/>
              </a:rPr>
              <a:t>Tabel Data Pemasukan</a:t>
            </a:r>
          </a:p>
        </p:txBody>
      </p:sp>
      <p:sp>
        <p:nvSpPr>
          <p:cNvPr name="Freeform 19" id="19"/>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9"/>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5591445" y="981075"/>
            <a:ext cx="1026005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6623282" y="9258300"/>
            <a:ext cx="10636018"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10800000">
            <a:off x="5591445" y="9017931"/>
            <a:ext cx="480738" cy="480738"/>
          </a:xfrm>
          <a:custGeom>
            <a:avLst/>
            <a:gdLst/>
            <a:ahLst/>
            <a:cxnLst/>
            <a:rect r="r" b="b" t="t" l="l"/>
            <a:pathLst>
              <a:path h="480738" w="480738">
                <a:moveTo>
                  <a:pt x="0" y="0"/>
                </a:moveTo>
                <a:lnTo>
                  <a:pt x="480738" y="0"/>
                </a:lnTo>
                <a:lnTo>
                  <a:pt x="480738" y="480738"/>
                </a:lnTo>
                <a:lnTo>
                  <a:pt x="0" y="4807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4960344" y="1381149"/>
            <a:ext cx="490156" cy="375769"/>
            <a:chOff x="0" y="0"/>
            <a:chExt cx="209267" cy="160431"/>
          </a:xfrm>
        </p:grpSpPr>
        <p:sp>
          <p:nvSpPr>
            <p:cNvPr name="Freeform 7" id="7"/>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8" id="8"/>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Freeform 9" id="9"/>
          <p:cNvSpPr/>
          <p:nvPr/>
        </p:nvSpPr>
        <p:spPr>
          <a:xfrm flipH="false" flipV="false" rot="0">
            <a:off x="8798877" y="3062288"/>
            <a:ext cx="179555" cy="4114800"/>
          </a:xfrm>
          <a:custGeom>
            <a:avLst/>
            <a:gdLst/>
            <a:ahLst/>
            <a:cxnLst/>
            <a:rect r="r" b="b" t="t" l="l"/>
            <a:pathLst>
              <a:path h="4114800" w="179555">
                <a:moveTo>
                  <a:pt x="0" y="0"/>
                </a:moveTo>
                <a:lnTo>
                  <a:pt x="179555" y="0"/>
                </a:lnTo>
                <a:lnTo>
                  <a:pt x="17955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14725580" y="1447975"/>
            <a:ext cx="490156" cy="375769"/>
            <a:chOff x="0" y="0"/>
            <a:chExt cx="209267" cy="160431"/>
          </a:xfrm>
        </p:grpSpPr>
        <p:sp>
          <p:nvSpPr>
            <p:cNvPr name="Freeform 11" id="11"/>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12" id="12"/>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Freeform 13" id="13"/>
          <p:cNvSpPr/>
          <p:nvPr/>
        </p:nvSpPr>
        <p:spPr>
          <a:xfrm flipH="false" flipV="false" rot="0">
            <a:off x="228641" y="2813385"/>
            <a:ext cx="8268369" cy="3221113"/>
          </a:xfrm>
          <a:custGeom>
            <a:avLst/>
            <a:gdLst/>
            <a:ahLst/>
            <a:cxnLst/>
            <a:rect r="r" b="b" t="t" l="l"/>
            <a:pathLst>
              <a:path h="3221113" w="8268369">
                <a:moveTo>
                  <a:pt x="0" y="0"/>
                </a:moveTo>
                <a:lnTo>
                  <a:pt x="8268369" y="0"/>
                </a:lnTo>
                <a:lnTo>
                  <a:pt x="8268369" y="3221114"/>
                </a:lnTo>
                <a:lnTo>
                  <a:pt x="0" y="3221114"/>
                </a:lnTo>
                <a:lnTo>
                  <a:pt x="0" y="0"/>
                </a:lnTo>
                <a:close/>
              </a:path>
            </a:pathLst>
          </a:custGeom>
          <a:blipFill>
            <a:blip r:embed="rId7"/>
            <a:stretch>
              <a:fillRect l="0" t="0" r="0" b="0"/>
            </a:stretch>
          </a:blipFill>
        </p:spPr>
      </p:sp>
      <p:sp>
        <p:nvSpPr>
          <p:cNvPr name="Freeform 14" id="14"/>
          <p:cNvSpPr/>
          <p:nvPr/>
        </p:nvSpPr>
        <p:spPr>
          <a:xfrm flipH="false" flipV="false" rot="0">
            <a:off x="9283232" y="2813385"/>
            <a:ext cx="8569052" cy="3915397"/>
          </a:xfrm>
          <a:custGeom>
            <a:avLst/>
            <a:gdLst/>
            <a:ahLst/>
            <a:cxnLst/>
            <a:rect r="r" b="b" t="t" l="l"/>
            <a:pathLst>
              <a:path h="3915397" w="8569052">
                <a:moveTo>
                  <a:pt x="0" y="0"/>
                </a:moveTo>
                <a:lnTo>
                  <a:pt x="8569051" y="0"/>
                </a:lnTo>
                <a:lnTo>
                  <a:pt x="8569051" y="3915398"/>
                </a:lnTo>
                <a:lnTo>
                  <a:pt x="0" y="3915398"/>
                </a:lnTo>
                <a:lnTo>
                  <a:pt x="0" y="0"/>
                </a:lnTo>
                <a:close/>
              </a:path>
            </a:pathLst>
          </a:custGeom>
          <a:blipFill>
            <a:blip r:embed="rId8"/>
            <a:stretch>
              <a:fillRect l="0" t="0" r="0" b="0"/>
            </a:stretch>
          </a:blipFill>
        </p:spPr>
      </p:sp>
      <p:sp>
        <p:nvSpPr>
          <p:cNvPr name="TextBox 15" id="15"/>
          <p:cNvSpPr txBox="true"/>
          <p:nvPr/>
        </p:nvSpPr>
        <p:spPr>
          <a:xfrm rot="0">
            <a:off x="1028700" y="9031080"/>
            <a:ext cx="3723035"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2 SI A</a:t>
            </a:r>
          </a:p>
        </p:txBody>
      </p:sp>
      <p:sp>
        <p:nvSpPr>
          <p:cNvPr name="TextBox 16" id="16"/>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7" id="17"/>
          <p:cNvSpPr txBox="true"/>
          <p:nvPr/>
        </p:nvSpPr>
        <p:spPr>
          <a:xfrm rot="0">
            <a:off x="1028700" y="1476550"/>
            <a:ext cx="4176722" cy="946311"/>
          </a:xfrm>
          <a:prstGeom prst="rect">
            <a:avLst/>
          </a:prstGeom>
        </p:spPr>
        <p:txBody>
          <a:bodyPr anchor="t" rtlCol="false" tIns="0" lIns="0" bIns="0" rIns="0">
            <a:spAutoFit/>
          </a:bodyPr>
          <a:lstStyle/>
          <a:p>
            <a:pPr algn="r">
              <a:lnSpc>
                <a:spcPts val="3511"/>
              </a:lnSpc>
            </a:pPr>
            <a:r>
              <a:rPr lang="en-US" sz="3476" spc="69">
                <a:solidFill>
                  <a:srgbClr val="FFFFFF"/>
                </a:solidFill>
                <a:latin typeface="Poppins Semi-Bold"/>
              </a:rPr>
              <a:t>Tabel Data Pengeluaran</a:t>
            </a:r>
          </a:p>
        </p:txBody>
      </p:sp>
      <p:sp>
        <p:nvSpPr>
          <p:cNvPr name="TextBox 18" id="18"/>
          <p:cNvSpPr txBox="true"/>
          <p:nvPr/>
        </p:nvSpPr>
        <p:spPr>
          <a:xfrm rot="0">
            <a:off x="8497010" y="1543376"/>
            <a:ext cx="6473648" cy="500809"/>
          </a:xfrm>
          <a:prstGeom prst="rect">
            <a:avLst/>
          </a:prstGeom>
        </p:spPr>
        <p:txBody>
          <a:bodyPr anchor="t" rtlCol="false" tIns="0" lIns="0" bIns="0" rIns="0">
            <a:spAutoFit/>
          </a:bodyPr>
          <a:lstStyle/>
          <a:p>
            <a:pPr algn="r">
              <a:lnSpc>
                <a:spcPts val="3511"/>
              </a:lnSpc>
            </a:pPr>
            <a:r>
              <a:rPr lang="en-US" sz="3476" spc="69">
                <a:solidFill>
                  <a:srgbClr val="FFFFFF"/>
                </a:solidFill>
                <a:latin typeface="Poppins Semi-Bold"/>
              </a:rPr>
              <a:t>Tabel Laporan</a:t>
            </a:r>
          </a:p>
        </p:txBody>
      </p:sp>
      <p:sp>
        <p:nvSpPr>
          <p:cNvPr name="Freeform 19" id="19"/>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9"/>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5591445" y="981075"/>
            <a:ext cx="1026005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6623282" y="9258300"/>
            <a:ext cx="10636018"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10800000">
            <a:off x="5591445" y="9017931"/>
            <a:ext cx="480738" cy="480738"/>
          </a:xfrm>
          <a:custGeom>
            <a:avLst/>
            <a:gdLst/>
            <a:ahLst/>
            <a:cxnLst/>
            <a:rect r="r" b="b" t="t" l="l"/>
            <a:pathLst>
              <a:path h="480738" w="480738">
                <a:moveTo>
                  <a:pt x="0" y="0"/>
                </a:moveTo>
                <a:lnTo>
                  <a:pt x="480738" y="0"/>
                </a:lnTo>
                <a:lnTo>
                  <a:pt x="480738" y="480738"/>
                </a:lnTo>
                <a:lnTo>
                  <a:pt x="0" y="4807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0682194" y="1215536"/>
            <a:ext cx="490156" cy="375769"/>
            <a:chOff x="0" y="0"/>
            <a:chExt cx="209267" cy="160431"/>
          </a:xfrm>
        </p:grpSpPr>
        <p:sp>
          <p:nvSpPr>
            <p:cNvPr name="Freeform 7" id="7"/>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8" id="8"/>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Freeform 9" id="9"/>
          <p:cNvSpPr/>
          <p:nvPr/>
        </p:nvSpPr>
        <p:spPr>
          <a:xfrm flipH="false" flipV="false" rot="0">
            <a:off x="4751735" y="2036682"/>
            <a:ext cx="9590611" cy="6213635"/>
          </a:xfrm>
          <a:custGeom>
            <a:avLst/>
            <a:gdLst/>
            <a:ahLst/>
            <a:cxnLst/>
            <a:rect r="r" b="b" t="t" l="l"/>
            <a:pathLst>
              <a:path h="6213635" w="9590611">
                <a:moveTo>
                  <a:pt x="0" y="0"/>
                </a:moveTo>
                <a:lnTo>
                  <a:pt x="9590611" y="0"/>
                </a:lnTo>
                <a:lnTo>
                  <a:pt x="9590611" y="6213636"/>
                </a:lnTo>
                <a:lnTo>
                  <a:pt x="0" y="6213636"/>
                </a:lnTo>
                <a:lnTo>
                  <a:pt x="0" y="0"/>
                </a:lnTo>
                <a:close/>
              </a:path>
            </a:pathLst>
          </a:custGeom>
          <a:blipFill>
            <a:blip r:embed="rId5"/>
            <a:stretch>
              <a:fillRect l="0" t="0" r="0" b="0"/>
            </a:stretch>
          </a:blipFill>
        </p:spPr>
      </p:sp>
      <p:sp>
        <p:nvSpPr>
          <p:cNvPr name="TextBox 10" id="10"/>
          <p:cNvSpPr txBox="true"/>
          <p:nvPr/>
        </p:nvSpPr>
        <p:spPr>
          <a:xfrm rot="0">
            <a:off x="1028700" y="9031080"/>
            <a:ext cx="3723035"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2 SI A</a:t>
            </a:r>
          </a:p>
        </p:txBody>
      </p:sp>
      <p:sp>
        <p:nvSpPr>
          <p:cNvPr name="TextBox 11" id="11"/>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2" id="12"/>
          <p:cNvSpPr txBox="true"/>
          <p:nvPr/>
        </p:nvSpPr>
        <p:spPr>
          <a:xfrm rot="0">
            <a:off x="6750550" y="1310937"/>
            <a:ext cx="4176722" cy="500809"/>
          </a:xfrm>
          <a:prstGeom prst="rect">
            <a:avLst/>
          </a:prstGeom>
        </p:spPr>
        <p:txBody>
          <a:bodyPr anchor="t" rtlCol="false" tIns="0" lIns="0" bIns="0" rIns="0">
            <a:spAutoFit/>
          </a:bodyPr>
          <a:lstStyle/>
          <a:p>
            <a:pPr algn="r">
              <a:lnSpc>
                <a:spcPts val="3511"/>
              </a:lnSpc>
            </a:pPr>
            <a:r>
              <a:rPr lang="en-US" sz="3476" spc="69">
                <a:solidFill>
                  <a:srgbClr val="FFFFFF"/>
                </a:solidFill>
                <a:latin typeface="Poppins Semi-Bold"/>
              </a:rPr>
              <a:t>Tabel Histori</a:t>
            </a:r>
          </a:p>
        </p:txBody>
      </p:sp>
      <p:sp>
        <p:nvSpPr>
          <p:cNvPr name="Freeform 13" id="13"/>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6"/>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5591445" y="981075"/>
            <a:ext cx="10260050" cy="0"/>
          </a:xfrm>
          <a:prstGeom prst="line">
            <a:avLst/>
          </a:prstGeom>
          <a:ln cap="flat" w="19050">
            <a:solidFill>
              <a:srgbClr val="FFFFFF"/>
            </a:solidFill>
            <a:prstDash val="solid"/>
            <a:headEnd type="none" len="sm" w="sm"/>
            <a:tailEnd type="none" len="sm" w="sm"/>
          </a:ln>
        </p:spPr>
      </p:sp>
      <p:grpSp>
        <p:nvGrpSpPr>
          <p:cNvPr name="Group 3" id="3"/>
          <p:cNvGrpSpPr/>
          <p:nvPr/>
        </p:nvGrpSpPr>
        <p:grpSpPr>
          <a:xfrm rot="0">
            <a:off x="15236261" y="1028700"/>
            <a:ext cx="615234" cy="471658"/>
            <a:chOff x="0" y="0"/>
            <a:chExt cx="209267" cy="160431"/>
          </a:xfrm>
        </p:grpSpPr>
        <p:sp>
          <p:nvSpPr>
            <p:cNvPr name="Freeform 4" id="4"/>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5" id="5"/>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grpSp>
        <p:nvGrpSpPr>
          <p:cNvPr name="Group 6" id="6"/>
          <p:cNvGrpSpPr/>
          <p:nvPr/>
        </p:nvGrpSpPr>
        <p:grpSpPr>
          <a:xfrm rot="0">
            <a:off x="1433336" y="1777051"/>
            <a:ext cx="429772" cy="329477"/>
            <a:chOff x="0" y="0"/>
            <a:chExt cx="209267" cy="160431"/>
          </a:xfrm>
        </p:grpSpPr>
        <p:sp>
          <p:nvSpPr>
            <p:cNvPr name="Freeform 7" id="7"/>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8" id="8"/>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Freeform 9" id="9"/>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2"/>
            <a:stretch>
              <a:fillRect l="0" t="0" r="0" b="0"/>
            </a:stretch>
          </a:blipFill>
        </p:spPr>
      </p:sp>
      <p:sp>
        <p:nvSpPr>
          <p:cNvPr name="Freeform 10" id="10"/>
          <p:cNvSpPr/>
          <p:nvPr/>
        </p:nvSpPr>
        <p:spPr>
          <a:xfrm flipH="false" flipV="false" rot="0">
            <a:off x="1126367" y="2896978"/>
            <a:ext cx="8224155" cy="4007098"/>
          </a:xfrm>
          <a:custGeom>
            <a:avLst/>
            <a:gdLst/>
            <a:ahLst/>
            <a:cxnLst/>
            <a:rect r="r" b="b" t="t" l="l"/>
            <a:pathLst>
              <a:path h="4007098" w="8224155">
                <a:moveTo>
                  <a:pt x="0" y="0"/>
                </a:moveTo>
                <a:lnTo>
                  <a:pt x="8224155" y="0"/>
                </a:lnTo>
                <a:lnTo>
                  <a:pt x="8224155" y="4007098"/>
                </a:lnTo>
                <a:lnTo>
                  <a:pt x="0" y="4007098"/>
                </a:lnTo>
                <a:lnTo>
                  <a:pt x="0" y="0"/>
                </a:lnTo>
                <a:close/>
              </a:path>
            </a:pathLst>
          </a:custGeom>
          <a:blipFill>
            <a:blip r:embed="rId3"/>
            <a:stretch>
              <a:fillRect l="0" t="0" r="0" b="0"/>
            </a:stretch>
          </a:blipFill>
        </p:spPr>
      </p:sp>
      <p:sp>
        <p:nvSpPr>
          <p:cNvPr name="Freeform 11" id="11"/>
          <p:cNvSpPr/>
          <p:nvPr/>
        </p:nvSpPr>
        <p:spPr>
          <a:xfrm flipH="false" flipV="false" rot="0">
            <a:off x="9898515" y="2842050"/>
            <a:ext cx="7805571" cy="4058754"/>
          </a:xfrm>
          <a:custGeom>
            <a:avLst/>
            <a:gdLst/>
            <a:ahLst/>
            <a:cxnLst/>
            <a:rect r="r" b="b" t="t" l="l"/>
            <a:pathLst>
              <a:path h="4058754" w="7805571">
                <a:moveTo>
                  <a:pt x="0" y="0"/>
                </a:moveTo>
                <a:lnTo>
                  <a:pt x="7805572" y="0"/>
                </a:lnTo>
                <a:lnTo>
                  <a:pt x="7805572" y="4058753"/>
                </a:lnTo>
                <a:lnTo>
                  <a:pt x="0" y="4058753"/>
                </a:lnTo>
                <a:lnTo>
                  <a:pt x="0" y="0"/>
                </a:lnTo>
                <a:close/>
              </a:path>
            </a:pathLst>
          </a:custGeom>
          <a:blipFill>
            <a:blip r:embed="rId4"/>
            <a:stretch>
              <a:fillRect l="-3449" t="0" r="-3449" b="0"/>
            </a:stretch>
          </a:blipFill>
        </p:spPr>
      </p:sp>
      <p:sp>
        <p:nvSpPr>
          <p:cNvPr name="Freeform 12" id="12"/>
          <p:cNvSpPr/>
          <p:nvPr/>
        </p:nvSpPr>
        <p:spPr>
          <a:xfrm flipH="false" flipV="false" rot="0">
            <a:off x="2660028" y="7180301"/>
            <a:ext cx="13380987" cy="2667475"/>
          </a:xfrm>
          <a:custGeom>
            <a:avLst/>
            <a:gdLst/>
            <a:ahLst/>
            <a:cxnLst/>
            <a:rect r="r" b="b" t="t" l="l"/>
            <a:pathLst>
              <a:path h="2667475" w="13380987">
                <a:moveTo>
                  <a:pt x="0" y="0"/>
                </a:moveTo>
                <a:lnTo>
                  <a:pt x="13380987" y="0"/>
                </a:lnTo>
                <a:lnTo>
                  <a:pt x="13380987" y="2667475"/>
                </a:lnTo>
                <a:lnTo>
                  <a:pt x="0" y="2667475"/>
                </a:lnTo>
                <a:lnTo>
                  <a:pt x="0" y="0"/>
                </a:lnTo>
                <a:close/>
              </a:path>
            </a:pathLst>
          </a:custGeom>
          <a:blipFill>
            <a:blip r:embed="rId5"/>
            <a:stretch>
              <a:fillRect l="0" t="0" r="0" b="0"/>
            </a:stretch>
          </a:blipFill>
        </p:spPr>
      </p:sp>
      <p:sp>
        <p:nvSpPr>
          <p:cNvPr name="TextBox 13" id="13"/>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4" id="14"/>
          <p:cNvSpPr txBox="true"/>
          <p:nvPr/>
        </p:nvSpPr>
        <p:spPr>
          <a:xfrm rot="0">
            <a:off x="7803093" y="1189245"/>
            <a:ext cx="4190844" cy="635841"/>
          </a:xfrm>
          <a:prstGeom prst="rect">
            <a:avLst/>
          </a:prstGeom>
        </p:spPr>
        <p:txBody>
          <a:bodyPr anchor="t" rtlCol="false" tIns="0" lIns="0" bIns="0" rIns="0">
            <a:spAutoFit/>
          </a:bodyPr>
          <a:lstStyle/>
          <a:p>
            <a:pPr algn="r">
              <a:lnSpc>
                <a:spcPts val="4407"/>
              </a:lnSpc>
            </a:pPr>
            <a:r>
              <a:rPr lang="en-US" sz="4363" spc="87">
                <a:solidFill>
                  <a:srgbClr val="FFFFFF"/>
                </a:solidFill>
                <a:latin typeface="Poppins Bold"/>
              </a:rPr>
              <a:t>Landing  Page</a:t>
            </a:r>
          </a:p>
        </p:txBody>
      </p:sp>
      <p:sp>
        <p:nvSpPr>
          <p:cNvPr name="TextBox 15" id="15"/>
          <p:cNvSpPr txBox="true"/>
          <p:nvPr/>
        </p:nvSpPr>
        <p:spPr>
          <a:xfrm rot="0">
            <a:off x="1433336" y="1894720"/>
            <a:ext cx="2350502" cy="830808"/>
          </a:xfrm>
          <a:prstGeom prst="rect">
            <a:avLst/>
          </a:prstGeom>
        </p:spPr>
        <p:txBody>
          <a:bodyPr anchor="t" rtlCol="false" tIns="0" lIns="0" bIns="0" rIns="0">
            <a:spAutoFit/>
          </a:bodyPr>
          <a:lstStyle/>
          <a:p>
            <a:pPr algn="ctr">
              <a:lnSpc>
                <a:spcPts val="3078"/>
              </a:lnSpc>
            </a:pPr>
            <a:r>
              <a:rPr lang="en-US" sz="3048" spc="60">
                <a:solidFill>
                  <a:srgbClr val="FFFFFF"/>
                </a:solidFill>
                <a:latin typeface="Poppins Semi-Bold"/>
              </a:rPr>
              <a:t>Interface Website</a:t>
            </a:r>
            <a:r>
              <a:rPr lang="en-US" sz="3048" spc="60">
                <a:solidFill>
                  <a:srgbClr val="FFFFFF"/>
                </a:solidFill>
                <a:latin typeface="Poppins Semi-Bold"/>
              </a:rPr>
              <a:t>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5591445" y="981075"/>
            <a:ext cx="1026005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6623282" y="9258300"/>
            <a:ext cx="10636018"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10800000">
            <a:off x="5591445" y="9017931"/>
            <a:ext cx="480738" cy="480738"/>
          </a:xfrm>
          <a:custGeom>
            <a:avLst/>
            <a:gdLst/>
            <a:ahLst/>
            <a:cxnLst/>
            <a:rect r="r" b="b" t="t" l="l"/>
            <a:pathLst>
              <a:path h="480738" w="480738">
                <a:moveTo>
                  <a:pt x="0" y="0"/>
                </a:moveTo>
                <a:lnTo>
                  <a:pt x="480738" y="0"/>
                </a:lnTo>
                <a:lnTo>
                  <a:pt x="480738" y="480738"/>
                </a:lnTo>
                <a:lnTo>
                  <a:pt x="0" y="4807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7309102" y="1760997"/>
            <a:ext cx="724648" cy="555537"/>
            <a:chOff x="0" y="0"/>
            <a:chExt cx="209267" cy="160431"/>
          </a:xfrm>
        </p:grpSpPr>
        <p:sp>
          <p:nvSpPr>
            <p:cNvPr name="Freeform 7" id="7"/>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8" id="8"/>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TextBox 9" id="9"/>
          <p:cNvSpPr txBox="true"/>
          <p:nvPr/>
        </p:nvSpPr>
        <p:spPr>
          <a:xfrm rot="0">
            <a:off x="1028700" y="9031080"/>
            <a:ext cx="3723035"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2 SI A</a:t>
            </a:r>
          </a:p>
        </p:txBody>
      </p:sp>
      <p:sp>
        <p:nvSpPr>
          <p:cNvPr name="TextBox 10" id="10"/>
          <p:cNvSpPr txBox="true"/>
          <p:nvPr/>
        </p:nvSpPr>
        <p:spPr>
          <a:xfrm rot="0">
            <a:off x="3586459" y="3399986"/>
            <a:ext cx="11408516" cy="4300000"/>
          </a:xfrm>
          <a:prstGeom prst="rect">
            <a:avLst/>
          </a:prstGeom>
        </p:spPr>
        <p:txBody>
          <a:bodyPr anchor="t" rtlCol="false" tIns="0" lIns="0" bIns="0" rIns="0">
            <a:spAutoFit/>
          </a:bodyPr>
          <a:lstStyle/>
          <a:p>
            <a:pPr algn="just">
              <a:lnSpc>
                <a:spcPts val="3442"/>
              </a:lnSpc>
            </a:pPr>
            <a:r>
              <a:rPr lang="en-US" sz="2458" spc="147">
                <a:solidFill>
                  <a:srgbClr val="FFFFFF"/>
                </a:solidFill>
                <a:latin typeface="Poppins"/>
              </a:rPr>
              <a:t>  Dokument Software Requirement Specification (SRS) merupakan dokumen spesifikasi perangkat lunak untuk membangun "</a:t>
            </a:r>
            <a:r>
              <a:rPr lang="en-US" sz="2458" spc="147">
                <a:solidFill>
                  <a:srgbClr val="FFFFFF"/>
                </a:solidFill>
                <a:latin typeface="Poppins Bold"/>
              </a:rPr>
              <a:t>Sistem Manajemen Keuangan Puskesmas Umban Sari</a:t>
            </a:r>
            <a:r>
              <a:rPr lang="en-US" sz="2458" spc="147">
                <a:solidFill>
                  <a:srgbClr val="FFFFFF"/>
                </a:solidFill>
                <a:latin typeface="Poppins"/>
              </a:rPr>
              <a:t>".</a:t>
            </a:r>
          </a:p>
          <a:p>
            <a:pPr algn="just">
              <a:lnSpc>
                <a:spcPts val="3442"/>
              </a:lnSpc>
            </a:pPr>
          </a:p>
          <a:p>
            <a:pPr algn="just">
              <a:lnSpc>
                <a:spcPts val="3442"/>
              </a:lnSpc>
            </a:pPr>
            <a:r>
              <a:rPr lang="en-US" sz="2458" spc="147">
                <a:solidFill>
                  <a:srgbClr val="FFFFFF"/>
                </a:solidFill>
                <a:latin typeface="Poppins"/>
              </a:rPr>
              <a:t>       Dokumen ini di bangun untuk membantu dan memudahkan Petugas kesehatan Puskesmas Umban Sari untuk mengatur dan memanage keuangan di Puskesmas. Sehingga Dokumen ini dapat di jadikan acuan membangun perangkat lunak "</a:t>
            </a:r>
            <a:r>
              <a:rPr lang="en-US" sz="2458" spc="147">
                <a:solidFill>
                  <a:srgbClr val="FFFFFF"/>
                </a:solidFill>
                <a:latin typeface="Poppins Bold"/>
              </a:rPr>
              <a:t>Sistem Manajemen Keuangan Puskesmas Umban Sari</a:t>
            </a:r>
            <a:r>
              <a:rPr lang="en-US" sz="2458" spc="147">
                <a:solidFill>
                  <a:srgbClr val="FFFFFF"/>
                </a:solidFill>
                <a:latin typeface="Poppins"/>
              </a:rPr>
              <a:t>"</a:t>
            </a:r>
          </a:p>
        </p:txBody>
      </p:sp>
      <p:sp>
        <p:nvSpPr>
          <p:cNvPr name="TextBox 11" id="11"/>
          <p:cNvSpPr txBox="true"/>
          <p:nvPr/>
        </p:nvSpPr>
        <p:spPr>
          <a:xfrm rot="0">
            <a:off x="7309102" y="1965381"/>
            <a:ext cx="3963230" cy="740408"/>
          </a:xfrm>
          <a:prstGeom prst="rect">
            <a:avLst/>
          </a:prstGeom>
        </p:spPr>
        <p:txBody>
          <a:bodyPr anchor="t" rtlCol="false" tIns="0" lIns="0" bIns="0" rIns="0">
            <a:spAutoFit/>
          </a:bodyPr>
          <a:lstStyle/>
          <a:p>
            <a:pPr algn="ctr">
              <a:lnSpc>
                <a:spcPts val="5190"/>
              </a:lnSpc>
            </a:pPr>
            <a:r>
              <a:rPr lang="en-US" sz="5139" spc="102">
                <a:solidFill>
                  <a:srgbClr val="FFFFFF"/>
                </a:solidFill>
                <a:latin typeface="Poppins Semi-Bold"/>
              </a:rPr>
              <a:t>Tujuan </a:t>
            </a:r>
          </a:p>
        </p:txBody>
      </p:sp>
      <p:sp>
        <p:nvSpPr>
          <p:cNvPr name="TextBox 12" id="12"/>
          <p:cNvSpPr txBox="true"/>
          <p:nvPr/>
        </p:nvSpPr>
        <p:spPr>
          <a:xfrm rot="0">
            <a:off x="1028700" y="801480"/>
            <a:ext cx="2635448" cy="406815"/>
          </a:xfrm>
          <a:prstGeom prst="rect">
            <a:avLst/>
          </a:prstGeom>
        </p:spPr>
        <p:txBody>
          <a:bodyPr anchor="t" rtlCol="false" tIns="0" lIns="0" bIns="0" rIns="0">
            <a:spAutoFit/>
          </a:bodyPr>
          <a:lstStyle/>
          <a:p>
            <a:pPr algn="ctr">
              <a:lnSpc>
                <a:spcPts val="3302"/>
              </a:lnSpc>
              <a:spcBef>
                <a:spcPct val="0"/>
              </a:spcBef>
            </a:pPr>
            <a:r>
              <a:rPr lang="en-US" sz="2358" spc="141">
                <a:solidFill>
                  <a:srgbClr val="FFFFFF"/>
                </a:solidFill>
                <a:latin typeface="TT Hoves"/>
              </a:rPr>
              <a:t>Presentasi Kreatif</a:t>
            </a:r>
          </a:p>
        </p:txBody>
      </p:sp>
      <p:sp>
        <p:nvSpPr>
          <p:cNvPr name="Freeform 13" id="13"/>
          <p:cNvSpPr/>
          <p:nvPr/>
        </p:nvSpPr>
        <p:spPr>
          <a:xfrm flipH="false" flipV="false" rot="0">
            <a:off x="16360412" y="526232"/>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5"/>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5591445" y="981075"/>
            <a:ext cx="10260050" cy="0"/>
          </a:xfrm>
          <a:prstGeom prst="line">
            <a:avLst/>
          </a:prstGeom>
          <a:ln cap="flat" w="19050">
            <a:solidFill>
              <a:srgbClr val="FFFFFF"/>
            </a:solidFill>
            <a:prstDash val="solid"/>
            <a:headEnd type="none" len="sm" w="sm"/>
            <a:tailEnd type="none" len="sm" w="sm"/>
          </a:ln>
        </p:spPr>
      </p:sp>
      <p:grpSp>
        <p:nvGrpSpPr>
          <p:cNvPr name="Group 3" id="3"/>
          <p:cNvGrpSpPr/>
          <p:nvPr/>
        </p:nvGrpSpPr>
        <p:grpSpPr>
          <a:xfrm rot="0">
            <a:off x="15236261" y="1028700"/>
            <a:ext cx="615234" cy="471658"/>
            <a:chOff x="0" y="0"/>
            <a:chExt cx="209267" cy="160431"/>
          </a:xfrm>
        </p:grpSpPr>
        <p:sp>
          <p:nvSpPr>
            <p:cNvPr name="Freeform 4" id="4"/>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5" id="5"/>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grpSp>
        <p:nvGrpSpPr>
          <p:cNvPr name="Group 6" id="6"/>
          <p:cNvGrpSpPr/>
          <p:nvPr/>
        </p:nvGrpSpPr>
        <p:grpSpPr>
          <a:xfrm rot="0">
            <a:off x="1433336" y="1777051"/>
            <a:ext cx="429772" cy="329477"/>
            <a:chOff x="0" y="0"/>
            <a:chExt cx="209267" cy="160431"/>
          </a:xfrm>
        </p:grpSpPr>
        <p:sp>
          <p:nvSpPr>
            <p:cNvPr name="Freeform 7" id="7"/>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8" id="8"/>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Freeform 9" id="9"/>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2"/>
            <a:stretch>
              <a:fillRect l="0" t="0" r="0" b="0"/>
            </a:stretch>
          </a:blipFill>
        </p:spPr>
      </p:sp>
      <p:sp>
        <p:nvSpPr>
          <p:cNvPr name="Freeform 10" id="10"/>
          <p:cNvSpPr/>
          <p:nvPr/>
        </p:nvSpPr>
        <p:spPr>
          <a:xfrm flipH="false" flipV="false" rot="0">
            <a:off x="2608587" y="2773153"/>
            <a:ext cx="13392211" cy="6443013"/>
          </a:xfrm>
          <a:custGeom>
            <a:avLst/>
            <a:gdLst/>
            <a:ahLst/>
            <a:cxnLst/>
            <a:rect r="r" b="b" t="t" l="l"/>
            <a:pathLst>
              <a:path h="6443013" w="13392211">
                <a:moveTo>
                  <a:pt x="0" y="0"/>
                </a:moveTo>
                <a:lnTo>
                  <a:pt x="13392212" y="0"/>
                </a:lnTo>
                <a:lnTo>
                  <a:pt x="13392212" y="6443013"/>
                </a:lnTo>
                <a:lnTo>
                  <a:pt x="0" y="6443013"/>
                </a:lnTo>
                <a:lnTo>
                  <a:pt x="0" y="0"/>
                </a:lnTo>
                <a:close/>
              </a:path>
            </a:pathLst>
          </a:custGeom>
          <a:blipFill>
            <a:blip r:embed="rId3"/>
            <a:stretch>
              <a:fillRect l="0" t="0" r="0" b="0"/>
            </a:stretch>
          </a:blipFill>
        </p:spPr>
      </p:sp>
      <p:sp>
        <p:nvSpPr>
          <p:cNvPr name="TextBox 11" id="11"/>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2" id="12"/>
          <p:cNvSpPr txBox="true"/>
          <p:nvPr/>
        </p:nvSpPr>
        <p:spPr>
          <a:xfrm rot="0">
            <a:off x="6454262" y="1239829"/>
            <a:ext cx="4190844" cy="635841"/>
          </a:xfrm>
          <a:prstGeom prst="rect">
            <a:avLst/>
          </a:prstGeom>
        </p:spPr>
        <p:txBody>
          <a:bodyPr anchor="t" rtlCol="false" tIns="0" lIns="0" bIns="0" rIns="0">
            <a:spAutoFit/>
          </a:bodyPr>
          <a:lstStyle/>
          <a:p>
            <a:pPr algn="r">
              <a:lnSpc>
                <a:spcPts val="4407"/>
              </a:lnSpc>
            </a:pPr>
            <a:r>
              <a:rPr lang="en-US" sz="4363" spc="87">
                <a:solidFill>
                  <a:srgbClr val="FFFFFF"/>
                </a:solidFill>
                <a:latin typeface="Poppins Bold"/>
              </a:rPr>
              <a:t>Login</a:t>
            </a:r>
          </a:p>
        </p:txBody>
      </p:sp>
      <p:sp>
        <p:nvSpPr>
          <p:cNvPr name="TextBox 13" id="13"/>
          <p:cNvSpPr txBox="true"/>
          <p:nvPr/>
        </p:nvSpPr>
        <p:spPr>
          <a:xfrm rot="0">
            <a:off x="1433336" y="1894720"/>
            <a:ext cx="2350502" cy="830808"/>
          </a:xfrm>
          <a:prstGeom prst="rect">
            <a:avLst/>
          </a:prstGeom>
        </p:spPr>
        <p:txBody>
          <a:bodyPr anchor="t" rtlCol="false" tIns="0" lIns="0" bIns="0" rIns="0">
            <a:spAutoFit/>
          </a:bodyPr>
          <a:lstStyle/>
          <a:p>
            <a:pPr algn="ctr">
              <a:lnSpc>
                <a:spcPts val="3078"/>
              </a:lnSpc>
            </a:pPr>
            <a:r>
              <a:rPr lang="en-US" sz="3048" spc="60">
                <a:solidFill>
                  <a:srgbClr val="FFFFFF"/>
                </a:solidFill>
                <a:latin typeface="Poppins Semi-Bold"/>
              </a:rPr>
              <a:t>Interface Website</a:t>
            </a:r>
            <a:r>
              <a:rPr lang="en-US" sz="3048" spc="60">
                <a:solidFill>
                  <a:srgbClr val="FFFFFF"/>
                </a:solidFill>
                <a:latin typeface="Poppins Semi-Bold"/>
              </a:rPr>
              <a:t>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5591445" y="981075"/>
            <a:ext cx="10260050" cy="0"/>
          </a:xfrm>
          <a:prstGeom prst="line">
            <a:avLst/>
          </a:prstGeom>
          <a:ln cap="flat" w="19050">
            <a:solidFill>
              <a:srgbClr val="FFFFFF"/>
            </a:solidFill>
            <a:prstDash val="solid"/>
            <a:headEnd type="none" len="sm" w="sm"/>
            <a:tailEnd type="none" len="sm" w="sm"/>
          </a:ln>
        </p:spPr>
      </p:sp>
      <p:grpSp>
        <p:nvGrpSpPr>
          <p:cNvPr name="Group 3" id="3"/>
          <p:cNvGrpSpPr/>
          <p:nvPr/>
        </p:nvGrpSpPr>
        <p:grpSpPr>
          <a:xfrm rot="0">
            <a:off x="15236261" y="1028700"/>
            <a:ext cx="615234" cy="471658"/>
            <a:chOff x="0" y="0"/>
            <a:chExt cx="209267" cy="160431"/>
          </a:xfrm>
        </p:grpSpPr>
        <p:sp>
          <p:nvSpPr>
            <p:cNvPr name="Freeform 4" id="4"/>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5" id="5"/>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grpSp>
        <p:nvGrpSpPr>
          <p:cNvPr name="Group 6" id="6"/>
          <p:cNvGrpSpPr/>
          <p:nvPr/>
        </p:nvGrpSpPr>
        <p:grpSpPr>
          <a:xfrm rot="0">
            <a:off x="1433336" y="1777051"/>
            <a:ext cx="429772" cy="329477"/>
            <a:chOff x="0" y="0"/>
            <a:chExt cx="209267" cy="160431"/>
          </a:xfrm>
        </p:grpSpPr>
        <p:sp>
          <p:nvSpPr>
            <p:cNvPr name="Freeform 7" id="7"/>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8" id="8"/>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Freeform 9" id="9"/>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2"/>
            <a:stretch>
              <a:fillRect l="0" t="0" r="0" b="0"/>
            </a:stretch>
          </a:blipFill>
        </p:spPr>
      </p:sp>
      <p:sp>
        <p:nvSpPr>
          <p:cNvPr name="Freeform 10" id="10"/>
          <p:cNvSpPr/>
          <p:nvPr/>
        </p:nvSpPr>
        <p:spPr>
          <a:xfrm flipH="false" flipV="false" rot="0">
            <a:off x="684073" y="2725528"/>
            <a:ext cx="7798712" cy="3797078"/>
          </a:xfrm>
          <a:custGeom>
            <a:avLst/>
            <a:gdLst/>
            <a:ahLst/>
            <a:cxnLst/>
            <a:rect r="r" b="b" t="t" l="l"/>
            <a:pathLst>
              <a:path h="3797078" w="7798712">
                <a:moveTo>
                  <a:pt x="0" y="0"/>
                </a:moveTo>
                <a:lnTo>
                  <a:pt x="7798712" y="0"/>
                </a:lnTo>
                <a:lnTo>
                  <a:pt x="7798712" y="3797078"/>
                </a:lnTo>
                <a:lnTo>
                  <a:pt x="0" y="3797078"/>
                </a:lnTo>
                <a:lnTo>
                  <a:pt x="0" y="0"/>
                </a:lnTo>
                <a:close/>
              </a:path>
            </a:pathLst>
          </a:custGeom>
          <a:blipFill>
            <a:blip r:embed="rId3"/>
            <a:stretch>
              <a:fillRect l="0" t="0" r="0" b="0"/>
            </a:stretch>
          </a:blipFill>
        </p:spPr>
      </p:sp>
      <p:sp>
        <p:nvSpPr>
          <p:cNvPr name="Freeform 11" id="11"/>
          <p:cNvSpPr/>
          <p:nvPr/>
        </p:nvSpPr>
        <p:spPr>
          <a:xfrm flipH="false" flipV="false" rot="0">
            <a:off x="9231302" y="2725528"/>
            <a:ext cx="7806226" cy="3792927"/>
          </a:xfrm>
          <a:custGeom>
            <a:avLst/>
            <a:gdLst/>
            <a:ahLst/>
            <a:cxnLst/>
            <a:rect r="r" b="b" t="t" l="l"/>
            <a:pathLst>
              <a:path h="3792927" w="7806226">
                <a:moveTo>
                  <a:pt x="0" y="0"/>
                </a:moveTo>
                <a:lnTo>
                  <a:pt x="7806226" y="0"/>
                </a:lnTo>
                <a:lnTo>
                  <a:pt x="7806226" y="3792927"/>
                </a:lnTo>
                <a:lnTo>
                  <a:pt x="0" y="3792927"/>
                </a:lnTo>
                <a:lnTo>
                  <a:pt x="0" y="0"/>
                </a:lnTo>
                <a:close/>
              </a:path>
            </a:pathLst>
          </a:custGeom>
          <a:blipFill>
            <a:blip r:embed="rId4"/>
            <a:stretch>
              <a:fillRect l="0" t="0" r="0" b="0"/>
            </a:stretch>
          </a:blipFill>
        </p:spPr>
      </p:sp>
      <p:sp>
        <p:nvSpPr>
          <p:cNvPr name="Freeform 12" id="12"/>
          <p:cNvSpPr/>
          <p:nvPr/>
        </p:nvSpPr>
        <p:spPr>
          <a:xfrm flipH="false" flipV="false" rot="0">
            <a:off x="5465869" y="6694056"/>
            <a:ext cx="7161010" cy="3479207"/>
          </a:xfrm>
          <a:custGeom>
            <a:avLst/>
            <a:gdLst/>
            <a:ahLst/>
            <a:cxnLst/>
            <a:rect r="r" b="b" t="t" l="l"/>
            <a:pathLst>
              <a:path h="3479207" w="7161010">
                <a:moveTo>
                  <a:pt x="0" y="0"/>
                </a:moveTo>
                <a:lnTo>
                  <a:pt x="7161010" y="0"/>
                </a:lnTo>
                <a:lnTo>
                  <a:pt x="7161010" y="3479207"/>
                </a:lnTo>
                <a:lnTo>
                  <a:pt x="0" y="3479207"/>
                </a:lnTo>
                <a:lnTo>
                  <a:pt x="0" y="0"/>
                </a:lnTo>
                <a:close/>
              </a:path>
            </a:pathLst>
          </a:custGeom>
          <a:blipFill>
            <a:blip r:embed="rId5"/>
            <a:stretch>
              <a:fillRect l="0" t="0" r="0" b="0"/>
            </a:stretch>
          </a:blipFill>
        </p:spPr>
      </p:sp>
      <p:sp>
        <p:nvSpPr>
          <p:cNvPr name="TextBox 13" id="13"/>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4" id="14"/>
          <p:cNvSpPr txBox="true"/>
          <p:nvPr/>
        </p:nvSpPr>
        <p:spPr>
          <a:xfrm rot="0">
            <a:off x="7170152" y="1189245"/>
            <a:ext cx="5456727" cy="635841"/>
          </a:xfrm>
          <a:prstGeom prst="rect">
            <a:avLst/>
          </a:prstGeom>
        </p:spPr>
        <p:txBody>
          <a:bodyPr anchor="t" rtlCol="false" tIns="0" lIns="0" bIns="0" rIns="0">
            <a:spAutoFit/>
          </a:bodyPr>
          <a:lstStyle/>
          <a:p>
            <a:pPr algn="r">
              <a:lnSpc>
                <a:spcPts val="4407"/>
              </a:lnSpc>
            </a:pPr>
            <a:r>
              <a:rPr lang="en-US" sz="4363" spc="87">
                <a:solidFill>
                  <a:srgbClr val="FFFFFF"/>
                </a:solidFill>
                <a:latin typeface="Poppins Bold"/>
              </a:rPr>
              <a:t>Dashboard Admin </a:t>
            </a:r>
          </a:p>
        </p:txBody>
      </p:sp>
      <p:sp>
        <p:nvSpPr>
          <p:cNvPr name="TextBox 15" id="15"/>
          <p:cNvSpPr txBox="true"/>
          <p:nvPr/>
        </p:nvSpPr>
        <p:spPr>
          <a:xfrm rot="0">
            <a:off x="1433336" y="1894720"/>
            <a:ext cx="2350502" cy="830808"/>
          </a:xfrm>
          <a:prstGeom prst="rect">
            <a:avLst/>
          </a:prstGeom>
        </p:spPr>
        <p:txBody>
          <a:bodyPr anchor="t" rtlCol="false" tIns="0" lIns="0" bIns="0" rIns="0">
            <a:spAutoFit/>
          </a:bodyPr>
          <a:lstStyle/>
          <a:p>
            <a:pPr algn="ctr">
              <a:lnSpc>
                <a:spcPts val="3078"/>
              </a:lnSpc>
            </a:pPr>
            <a:r>
              <a:rPr lang="en-US" sz="3048" spc="60">
                <a:solidFill>
                  <a:srgbClr val="FFFFFF"/>
                </a:solidFill>
                <a:latin typeface="Poppins Semi-Bold"/>
              </a:rPr>
              <a:t>Interface Website</a:t>
            </a:r>
            <a:r>
              <a:rPr lang="en-US" sz="3048" spc="60">
                <a:solidFill>
                  <a:srgbClr val="FFFFFF"/>
                </a:solidFill>
                <a:latin typeface="Poppins Semi-Bold"/>
              </a:rPr>
              <a:t>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5591445" y="981075"/>
            <a:ext cx="10260050" cy="0"/>
          </a:xfrm>
          <a:prstGeom prst="line">
            <a:avLst/>
          </a:prstGeom>
          <a:ln cap="flat" w="19050">
            <a:solidFill>
              <a:srgbClr val="FFFFFF"/>
            </a:solidFill>
            <a:prstDash val="solid"/>
            <a:headEnd type="none" len="sm" w="sm"/>
            <a:tailEnd type="none" len="sm" w="sm"/>
          </a:ln>
        </p:spPr>
      </p:sp>
      <p:grpSp>
        <p:nvGrpSpPr>
          <p:cNvPr name="Group 3" id="3"/>
          <p:cNvGrpSpPr/>
          <p:nvPr/>
        </p:nvGrpSpPr>
        <p:grpSpPr>
          <a:xfrm rot="0">
            <a:off x="15236261" y="1028700"/>
            <a:ext cx="615234" cy="471658"/>
            <a:chOff x="0" y="0"/>
            <a:chExt cx="209267" cy="160431"/>
          </a:xfrm>
        </p:grpSpPr>
        <p:sp>
          <p:nvSpPr>
            <p:cNvPr name="Freeform 4" id="4"/>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5" id="5"/>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grpSp>
        <p:nvGrpSpPr>
          <p:cNvPr name="Group 6" id="6"/>
          <p:cNvGrpSpPr/>
          <p:nvPr/>
        </p:nvGrpSpPr>
        <p:grpSpPr>
          <a:xfrm rot="0">
            <a:off x="1433336" y="1777051"/>
            <a:ext cx="429772" cy="329477"/>
            <a:chOff x="0" y="0"/>
            <a:chExt cx="209267" cy="160431"/>
          </a:xfrm>
        </p:grpSpPr>
        <p:sp>
          <p:nvSpPr>
            <p:cNvPr name="Freeform 7" id="7"/>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8" id="8"/>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Freeform 9" id="9"/>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2"/>
            <a:stretch>
              <a:fillRect l="0" t="0" r="0" b="0"/>
            </a:stretch>
          </a:blipFill>
        </p:spPr>
      </p:sp>
      <p:sp>
        <p:nvSpPr>
          <p:cNvPr name="Freeform 10" id="10"/>
          <p:cNvSpPr/>
          <p:nvPr/>
        </p:nvSpPr>
        <p:spPr>
          <a:xfrm flipH="false" flipV="false" rot="0">
            <a:off x="302635" y="3861825"/>
            <a:ext cx="8438755" cy="3759750"/>
          </a:xfrm>
          <a:custGeom>
            <a:avLst/>
            <a:gdLst/>
            <a:ahLst/>
            <a:cxnLst/>
            <a:rect r="r" b="b" t="t" l="l"/>
            <a:pathLst>
              <a:path h="3759750" w="8438755">
                <a:moveTo>
                  <a:pt x="0" y="0"/>
                </a:moveTo>
                <a:lnTo>
                  <a:pt x="8438756" y="0"/>
                </a:lnTo>
                <a:lnTo>
                  <a:pt x="8438756" y="3759750"/>
                </a:lnTo>
                <a:lnTo>
                  <a:pt x="0" y="3759750"/>
                </a:lnTo>
                <a:lnTo>
                  <a:pt x="0" y="0"/>
                </a:lnTo>
                <a:close/>
              </a:path>
            </a:pathLst>
          </a:custGeom>
          <a:blipFill>
            <a:blip r:embed="rId3"/>
            <a:stretch>
              <a:fillRect l="0" t="0" r="0" b="0"/>
            </a:stretch>
          </a:blipFill>
        </p:spPr>
      </p:sp>
      <p:sp>
        <p:nvSpPr>
          <p:cNvPr name="Freeform 11" id="11"/>
          <p:cNvSpPr/>
          <p:nvPr/>
        </p:nvSpPr>
        <p:spPr>
          <a:xfrm flipH="false" flipV="false" rot="0">
            <a:off x="9457817" y="3890247"/>
            <a:ext cx="7801483" cy="3731328"/>
          </a:xfrm>
          <a:custGeom>
            <a:avLst/>
            <a:gdLst/>
            <a:ahLst/>
            <a:cxnLst/>
            <a:rect r="r" b="b" t="t" l="l"/>
            <a:pathLst>
              <a:path h="3731328" w="7801483">
                <a:moveTo>
                  <a:pt x="0" y="0"/>
                </a:moveTo>
                <a:lnTo>
                  <a:pt x="7801483" y="0"/>
                </a:lnTo>
                <a:lnTo>
                  <a:pt x="7801483" y="3731328"/>
                </a:lnTo>
                <a:lnTo>
                  <a:pt x="0" y="3731328"/>
                </a:lnTo>
                <a:lnTo>
                  <a:pt x="0" y="0"/>
                </a:lnTo>
                <a:close/>
              </a:path>
            </a:pathLst>
          </a:custGeom>
          <a:blipFill>
            <a:blip r:embed="rId4"/>
            <a:stretch>
              <a:fillRect l="0" t="0" r="0" b="0"/>
            </a:stretch>
          </a:blipFill>
        </p:spPr>
      </p:sp>
      <p:sp>
        <p:nvSpPr>
          <p:cNvPr name="TextBox 12" id="12"/>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3" id="13"/>
          <p:cNvSpPr txBox="true"/>
          <p:nvPr/>
        </p:nvSpPr>
        <p:spPr>
          <a:xfrm rot="0">
            <a:off x="5718607" y="1239829"/>
            <a:ext cx="7973941" cy="635841"/>
          </a:xfrm>
          <a:prstGeom prst="rect">
            <a:avLst/>
          </a:prstGeom>
        </p:spPr>
        <p:txBody>
          <a:bodyPr anchor="t" rtlCol="false" tIns="0" lIns="0" bIns="0" rIns="0">
            <a:spAutoFit/>
          </a:bodyPr>
          <a:lstStyle/>
          <a:p>
            <a:pPr algn="r">
              <a:lnSpc>
                <a:spcPts val="4407"/>
              </a:lnSpc>
            </a:pPr>
            <a:r>
              <a:rPr lang="en-US" sz="4363" spc="87">
                <a:solidFill>
                  <a:srgbClr val="FFFFFF"/>
                </a:solidFill>
                <a:latin typeface="Poppins Bold"/>
              </a:rPr>
              <a:t>Data pemasukan  Admin </a:t>
            </a:r>
          </a:p>
        </p:txBody>
      </p:sp>
      <p:sp>
        <p:nvSpPr>
          <p:cNvPr name="TextBox 14" id="14"/>
          <p:cNvSpPr txBox="true"/>
          <p:nvPr/>
        </p:nvSpPr>
        <p:spPr>
          <a:xfrm rot="0">
            <a:off x="1433336" y="1894720"/>
            <a:ext cx="2350502" cy="830808"/>
          </a:xfrm>
          <a:prstGeom prst="rect">
            <a:avLst/>
          </a:prstGeom>
        </p:spPr>
        <p:txBody>
          <a:bodyPr anchor="t" rtlCol="false" tIns="0" lIns="0" bIns="0" rIns="0">
            <a:spAutoFit/>
          </a:bodyPr>
          <a:lstStyle/>
          <a:p>
            <a:pPr algn="ctr">
              <a:lnSpc>
                <a:spcPts val="3078"/>
              </a:lnSpc>
            </a:pPr>
            <a:r>
              <a:rPr lang="en-US" sz="3048" spc="60">
                <a:solidFill>
                  <a:srgbClr val="FFFFFF"/>
                </a:solidFill>
                <a:latin typeface="Poppins Semi-Bold"/>
              </a:rPr>
              <a:t>Interface Website</a:t>
            </a:r>
            <a:r>
              <a:rPr lang="en-US" sz="3048" spc="60">
                <a:solidFill>
                  <a:srgbClr val="FFFFFF"/>
                </a:solidFill>
                <a:latin typeface="Poppins Semi-Bold"/>
              </a:rPr>
              <a:t>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5591445" y="981075"/>
            <a:ext cx="10260050" cy="0"/>
          </a:xfrm>
          <a:prstGeom prst="line">
            <a:avLst/>
          </a:prstGeom>
          <a:ln cap="flat" w="19050">
            <a:solidFill>
              <a:srgbClr val="FFFFFF"/>
            </a:solidFill>
            <a:prstDash val="solid"/>
            <a:headEnd type="none" len="sm" w="sm"/>
            <a:tailEnd type="none" len="sm" w="sm"/>
          </a:ln>
        </p:spPr>
      </p:sp>
      <p:grpSp>
        <p:nvGrpSpPr>
          <p:cNvPr name="Group 3" id="3"/>
          <p:cNvGrpSpPr/>
          <p:nvPr/>
        </p:nvGrpSpPr>
        <p:grpSpPr>
          <a:xfrm rot="0">
            <a:off x="15236261" y="1028700"/>
            <a:ext cx="615234" cy="471658"/>
            <a:chOff x="0" y="0"/>
            <a:chExt cx="209267" cy="160431"/>
          </a:xfrm>
        </p:grpSpPr>
        <p:sp>
          <p:nvSpPr>
            <p:cNvPr name="Freeform 4" id="4"/>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5" id="5"/>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grpSp>
        <p:nvGrpSpPr>
          <p:cNvPr name="Group 6" id="6"/>
          <p:cNvGrpSpPr/>
          <p:nvPr/>
        </p:nvGrpSpPr>
        <p:grpSpPr>
          <a:xfrm rot="0">
            <a:off x="1433336" y="1777051"/>
            <a:ext cx="429772" cy="329477"/>
            <a:chOff x="0" y="0"/>
            <a:chExt cx="209267" cy="160431"/>
          </a:xfrm>
        </p:grpSpPr>
        <p:sp>
          <p:nvSpPr>
            <p:cNvPr name="Freeform 7" id="7"/>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8" id="8"/>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Freeform 9" id="9"/>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2"/>
            <a:stretch>
              <a:fillRect l="0" t="0" r="0" b="0"/>
            </a:stretch>
          </a:blipFill>
        </p:spPr>
      </p:sp>
      <p:sp>
        <p:nvSpPr>
          <p:cNvPr name="Freeform 10" id="10"/>
          <p:cNvSpPr/>
          <p:nvPr/>
        </p:nvSpPr>
        <p:spPr>
          <a:xfrm flipH="false" flipV="false" rot="0">
            <a:off x="348891" y="3927376"/>
            <a:ext cx="7965231" cy="3654175"/>
          </a:xfrm>
          <a:custGeom>
            <a:avLst/>
            <a:gdLst/>
            <a:ahLst/>
            <a:cxnLst/>
            <a:rect r="r" b="b" t="t" l="l"/>
            <a:pathLst>
              <a:path h="3654175" w="7965231">
                <a:moveTo>
                  <a:pt x="0" y="0"/>
                </a:moveTo>
                <a:lnTo>
                  <a:pt x="7965231" y="0"/>
                </a:lnTo>
                <a:lnTo>
                  <a:pt x="7965231" y="3654175"/>
                </a:lnTo>
                <a:lnTo>
                  <a:pt x="0" y="3654175"/>
                </a:lnTo>
                <a:lnTo>
                  <a:pt x="0" y="0"/>
                </a:lnTo>
                <a:close/>
              </a:path>
            </a:pathLst>
          </a:custGeom>
          <a:blipFill>
            <a:blip r:embed="rId3"/>
            <a:stretch>
              <a:fillRect l="0" t="0" r="0" b="0"/>
            </a:stretch>
          </a:blipFill>
        </p:spPr>
      </p:sp>
      <p:sp>
        <p:nvSpPr>
          <p:cNvPr name="Freeform 11" id="11"/>
          <p:cNvSpPr/>
          <p:nvPr/>
        </p:nvSpPr>
        <p:spPr>
          <a:xfrm flipH="false" flipV="false" rot="0">
            <a:off x="9519460" y="3964862"/>
            <a:ext cx="7591750" cy="3616688"/>
          </a:xfrm>
          <a:custGeom>
            <a:avLst/>
            <a:gdLst/>
            <a:ahLst/>
            <a:cxnLst/>
            <a:rect r="r" b="b" t="t" l="l"/>
            <a:pathLst>
              <a:path h="3616688" w="7591750">
                <a:moveTo>
                  <a:pt x="0" y="0"/>
                </a:moveTo>
                <a:lnTo>
                  <a:pt x="7591751" y="0"/>
                </a:lnTo>
                <a:lnTo>
                  <a:pt x="7591751" y="3616689"/>
                </a:lnTo>
                <a:lnTo>
                  <a:pt x="0" y="3616689"/>
                </a:lnTo>
                <a:lnTo>
                  <a:pt x="0" y="0"/>
                </a:lnTo>
                <a:close/>
              </a:path>
            </a:pathLst>
          </a:custGeom>
          <a:blipFill>
            <a:blip r:embed="rId4"/>
            <a:stretch>
              <a:fillRect l="0" t="0" r="0" b="0"/>
            </a:stretch>
          </a:blipFill>
        </p:spPr>
      </p:sp>
      <p:sp>
        <p:nvSpPr>
          <p:cNvPr name="TextBox 12" id="12"/>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3" id="13"/>
          <p:cNvSpPr txBox="true"/>
          <p:nvPr/>
        </p:nvSpPr>
        <p:spPr>
          <a:xfrm rot="0">
            <a:off x="5718607" y="1239829"/>
            <a:ext cx="7973941" cy="635841"/>
          </a:xfrm>
          <a:prstGeom prst="rect">
            <a:avLst/>
          </a:prstGeom>
        </p:spPr>
        <p:txBody>
          <a:bodyPr anchor="t" rtlCol="false" tIns="0" lIns="0" bIns="0" rIns="0">
            <a:spAutoFit/>
          </a:bodyPr>
          <a:lstStyle/>
          <a:p>
            <a:pPr algn="r">
              <a:lnSpc>
                <a:spcPts val="4407"/>
              </a:lnSpc>
            </a:pPr>
            <a:r>
              <a:rPr lang="en-US" sz="4363" spc="87">
                <a:solidFill>
                  <a:srgbClr val="FFFFFF"/>
                </a:solidFill>
                <a:latin typeface="Poppins Bold"/>
              </a:rPr>
              <a:t>Data Pengeluaran Admin </a:t>
            </a:r>
          </a:p>
        </p:txBody>
      </p:sp>
      <p:sp>
        <p:nvSpPr>
          <p:cNvPr name="TextBox 14" id="14"/>
          <p:cNvSpPr txBox="true"/>
          <p:nvPr/>
        </p:nvSpPr>
        <p:spPr>
          <a:xfrm rot="0">
            <a:off x="1433336" y="1894720"/>
            <a:ext cx="2350502" cy="830808"/>
          </a:xfrm>
          <a:prstGeom prst="rect">
            <a:avLst/>
          </a:prstGeom>
        </p:spPr>
        <p:txBody>
          <a:bodyPr anchor="t" rtlCol="false" tIns="0" lIns="0" bIns="0" rIns="0">
            <a:spAutoFit/>
          </a:bodyPr>
          <a:lstStyle/>
          <a:p>
            <a:pPr algn="ctr">
              <a:lnSpc>
                <a:spcPts val="3078"/>
              </a:lnSpc>
            </a:pPr>
            <a:r>
              <a:rPr lang="en-US" sz="3048" spc="60">
                <a:solidFill>
                  <a:srgbClr val="FFFFFF"/>
                </a:solidFill>
                <a:latin typeface="Poppins Semi-Bold"/>
              </a:rPr>
              <a:t>Interface Website</a:t>
            </a:r>
            <a:r>
              <a:rPr lang="en-US" sz="3048" spc="60">
                <a:solidFill>
                  <a:srgbClr val="FFFFFF"/>
                </a:solidFill>
                <a:latin typeface="Poppins Semi-Bold"/>
              </a:rPr>
              <a:t>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5591445" y="981075"/>
            <a:ext cx="10260050" cy="0"/>
          </a:xfrm>
          <a:prstGeom prst="line">
            <a:avLst/>
          </a:prstGeom>
          <a:ln cap="flat" w="19050">
            <a:solidFill>
              <a:srgbClr val="FFFFFF"/>
            </a:solidFill>
            <a:prstDash val="solid"/>
            <a:headEnd type="none" len="sm" w="sm"/>
            <a:tailEnd type="none" len="sm" w="sm"/>
          </a:ln>
        </p:spPr>
      </p:sp>
      <p:grpSp>
        <p:nvGrpSpPr>
          <p:cNvPr name="Group 3" id="3"/>
          <p:cNvGrpSpPr/>
          <p:nvPr/>
        </p:nvGrpSpPr>
        <p:grpSpPr>
          <a:xfrm rot="0">
            <a:off x="15236261" y="1028700"/>
            <a:ext cx="615234" cy="471658"/>
            <a:chOff x="0" y="0"/>
            <a:chExt cx="209267" cy="160431"/>
          </a:xfrm>
        </p:grpSpPr>
        <p:sp>
          <p:nvSpPr>
            <p:cNvPr name="Freeform 4" id="4"/>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5" id="5"/>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grpSp>
        <p:nvGrpSpPr>
          <p:cNvPr name="Group 6" id="6"/>
          <p:cNvGrpSpPr/>
          <p:nvPr/>
        </p:nvGrpSpPr>
        <p:grpSpPr>
          <a:xfrm rot="0">
            <a:off x="1433336" y="1777051"/>
            <a:ext cx="429772" cy="329477"/>
            <a:chOff x="0" y="0"/>
            <a:chExt cx="209267" cy="160431"/>
          </a:xfrm>
        </p:grpSpPr>
        <p:sp>
          <p:nvSpPr>
            <p:cNvPr name="Freeform 7" id="7"/>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8" id="8"/>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Freeform 9" id="9"/>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2"/>
            <a:stretch>
              <a:fillRect l="0" t="0" r="0" b="0"/>
            </a:stretch>
          </a:blipFill>
        </p:spPr>
      </p:sp>
      <p:sp>
        <p:nvSpPr>
          <p:cNvPr name="Freeform 10" id="10"/>
          <p:cNvSpPr/>
          <p:nvPr/>
        </p:nvSpPr>
        <p:spPr>
          <a:xfrm flipH="false" flipV="false" rot="0">
            <a:off x="216001" y="3001753"/>
            <a:ext cx="8927999" cy="3900864"/>
          </a:xfrm>
          <a:custGeom>
            <a:avLst/>
            <a:gdLst/>
            <a:ahLst/>
            <a:cxnLst/>
            <a:rect r="r" b="b" t="t" l="l"/>
            <a:pathLst>
              <a:path h="3900864" w="8927999">
                <a:moveTo>
                  <a:pt x="0" y="0"/>
                </a:moveTo>
                <a:lnTo>
                  <a:pt x="8927999" y="0"/>
                </a:lnTo>
                <a:lnTo>
                  <a:pt x="8927999" y="3900864"/>
                </a:lnTo>
                <a:lnTo>
                  <a:pt x="0" y="3900864"/>
                </a:lnTo>
                <a:lnTo>
                  <a:pt x="0" y="0"/>
                </a:lnTo>
                <a:close/>
              </a:path>
            </a:pathLst>
          </a:custGeom>
          <a:blipFill>
            <a:blip r:embed="rId3"/>
            <a:stretch>
              <a:fillRect l="0" t="0" r="0" b="0"/>
            </a:stretch>
          </a:blipFill>
        </p:spPr>
      </p:sp>
      <p:sp>
        <p:nvSpPr>
          <p:cNvPr name="Freeform 11" id="11"/>
          <p:cNvSpPr/>
          <p:nvPr/>
        </p:nvSpPr>
        <p:spPr>
          <a:xfrm flipH="false" flipV="false" rot="0">
            <a:off x="9644864" y="3020925"/>
            <a:ext cx="7953790" cy="3881692"/>
          </a:xfrm>
          <a:custGeom>
            <a:avLst/>
            <a:gdLst/>
            <a:ahLst/>
            <a:cxnLst/>
            <a:rect r="r" b="b" t="t" l="l"/>
            <a:pathLst>
              <a:path h="3881692" w="7953790">
                <a:moveTo>
                  <a:pt x="0" y="0"/>
                </a:moveTo>
                <a:lnTo>
                  <a:pt x="7953790" y="0"/>
                </a:lnTo>
                <a:lnTo>
                  <a:pt x="7953790" y="3881692"/>
                </a:lnTo>
                <a:lnTo>
                  <a:pt x="0" y="3881692"/>
                </a:lnTo>
                <a:lnTo>
                  <a:pt x="0" y="0"/>
                </a:lnTo>
                <a:close/>
              </a:path>
            </a:pathLst>
          </a:custGeom>
          <a:blipFill>
            <a:blip r:embed="rId4"/>
            <a:stretch>
              <a:fillRect l="0" t="0" r="0" b="0"/>
            </a:stretch>
          </a:blipFill>
        </p:spPr>
      </p:sp>
      <p:sp>
        <p:nvSpPr>
          <p:cNvPr name="TextBox 12" id="12"/>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3" id="13"/>
          <p:cNvSpPr txBox="true"/>
          <p:nvPr/>
        </p:nvSpPr>
        <p:spPr>
          <a:xfrm rot="0">
            <a:off x="4331507" y="1293104"/>
            <a:ext cx="7973941" cy="635841"/>
          </a:xfrm>
          <a:prstGeom prst="rect">
            <a:avLst/>
          </a:prstGeom>
        </p:spPr>
        <p:txBody>
          <a:bodyPr anchor="t" rtlCol="false" tIns="0" lIns="0" bIns="0" rIns="0">
            <a:spAutoFit/>
          </a:bodyPr>
          <a:lstStyle/>
          <a:p>
            <a:pPr algn="r">
              <a:lnSpc>
                <a:spcPts val="4407"/>
              </a:lnSpc>
            </a:pPr>
            <a:r>
              <a:rPr lang="en-US" sz="4363" spc="87">
                <a:solidFill>
                  <a:srgbClr val="FFFFFF"/>
                </a:solidFill>
                <a:latin typeface="Poppins Bold"/>
              </a:rPr>
              <a:t>Data User Admin </a:t>
            </a:r>
          </a:p>
        </p:txBody>
      </p:sp>
      <p:sp>
        <p:nvSpPr>
          <p:cNvPr name="TextBox 14" id="14"/>
          <p:cNvSpPr txBox="true"/>
          <p:nvPr/>
        </p:nvSpPr>
        <p:spPr>
          <a:xfrm rot="0">
            <a:off x="1433336" y="1894720"/>
            <a:ext cx="2350502" cy="830808"/>
          </a:xfrm>
          <a:prstGeom prst="rect">
            <a:avLst/>
          </a:prstGeom>
        </p:spPr>
        <p:txBody>
          <a:bodyPr anchor="t" rtlCol="false" tIns="0" lIns="0" bIns="0" rIns="0">
            <a:spAutoFit/>
          </a:bodyPr>
          <a:lstStyle/>
          <a:p>
            <a:pPr algn="ctr">
              <a:lnSpc>
                <a:spcPts val="3078"/>
              </a:lnSpc>
            </a:pPr>
            <a:r>
              <a:rPr lang="en-US" sz="3048" spc="60">
                <a:solidFill>
                  <a:srgbClr val="FFFFFF"/>
                </a:solidFill>
                <a:latin typeface="Poppins Semi-Bold"/>
              </a:rPr>
              <a:t>Interface Website</a:t>
            </a:r>
            <a:r>
              <a:rPr lang="en-US" sz="3048" spc="60">
                <a:solidFill>
                  <a:srgbClr val="FFFFFF"/>
                </a:solidFill>
                <a:latin typeface="Poppins Semi-Bold"/>
              </a:rPr>
              <a:t>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5591445" y="981075"/>
            <a:ext cx="10260050" cy="0"/>
          </a:xfrm>
          <a:prstGeom prst="line">
            <a:avLst/>
          </a:prstGeom>
          <a:ln cap="flat" w="19050">
            <a:solidFill>
              <a:srgbClr val="FFFFFF"/>
            </a:solidFill>
            <a:prstDash val="solid"/>
            <a:headEnd type="none" len="sm" w="sm"/>
            <a:tailEnd type="none" len="sm" w="sm"/>
          </a:ln>
        </p:spPr>
      </p:sp>
      <p:grpSp>
        <p:nvGrpSpPr>
          <p:cNvPr name="Group 3" id="3"/>
          <p:cNvGrpSpPr/>
          <p:nvPr/>
        </p:nvGrpSpPr>
        <p:grpSpPr>
          <a:xfrm rot="0">
            <a:off x="15236261" y="1028700"/>
            <a:ext cx="615234" cy="471658"/>
            <a:chOff x="0" y="0"/>
            <a:chExt cx="209267" cy="160431"/>
          </a:xfrm>
        </p:grpSpPr>
        <p:sp>
          <p:nvSpPr>
            <p:cNvPr name="Freeform 4" id="4"/>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5" id="5"/>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grpSp>
        <p:nvGrpSpPr>
          <p:cNvPr name="Group 6" id="6"/>
          <p:cNvGrpSpPr/>
          <p:nvPr/>
        </p:nvGrpSpPr>
        <p:grpSpPr>
          <a:xfrm rot="0">
            <a:off x="1433336" y="1777051"/>
            <a:ext cx="429772" cy="329477"/>
            <a:chOff x="0" y="0"/>
            <a:chExt cx="209267" cy="160431"/>
          </a:xfrm>
        </p:grpSpPr>
        <p:sp>
          <p:nvSpPr>
            <p:cNvPr name="Freeform 7" id="7"/>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8" id="8"/>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Freeform 9" id="9"/>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2"/>
            <a:stretch>
              <a:fillRect l="0" t="0" r="0" b="0"/>
            </a:stretch>
          </a:blipFill>
        </p:spPr>
      </p:sp>
      <p:sp>
        <p:nvSpPr>
          <p:cNvPr name="Freeform 10" id="10"/>
          <p:cNvSpPr/>
          <p:nvPr/>
        </p:nvSpPr>
        <p:spPr>
          <a:xfrm flipH="false" flipV="false" rot="0">
            <a:off x="415940" y="3757011"/>
            <a:ext cx="8760201" cy="3457473"/>
          </a:xfrm>
          <a:custGeom>
            <a:avLst/>
            <a:gdLst/>
            <a:ahLst/>
            <a:cxnLst/>
            <a:rect r="r" b="b" t="t" l="l"/>
            <a:pathLst>
              <a:path h="3457473" w="8760201">
                <a:moveTo>
                  <a:pt x="0" y="0"/>
                </a:moveTo>
                <a:lnTo>
                  <a:pt x="8760201" y="0"/>
                </a:lnTo>
                <a:lnTo>
                  <a:pt x="8760201" y="3457474"/>
                </a:lnTo>
                <a:lnTo>
                  <a:pt x="0" y="3457474"/>
                </a:lnTo>
                <a:lnTo>
                  <a:pt x="0" y="0"/>
                </a:lnTo>
                <a:close/>
              </a:path>
            </a:pathLst>
          </a:custGeom>
          <a:blipFill>
            <a:blip r:embed="rId3"/>
            <a:stretch>
              <a:fillRect l="0" t="0" r="0" b="0"/>
            </a:stretch>
          </a:blipFill>
        </p:spPr>
      </p:sp>
      <p:sp>
        <p:nvSpPr>
          <p:cNvPr name="Freeform 11" id="11"/>
          <p:cNvSpPr/>
          <p:nvPr/>
        </p:nvSpPr>
        <p:spPr>
          <a:xfrm flipH="false" flipV="false" rot="0">
            <a:off x="10104826" y="3715439"/>
            <a:ext cx="7154474" cy="3499046"/>
          </a:xfrm>
          <a:custGeom>
            <a:avLst/>
            <a:gdLst/>
            <a:ahLst/>
            <a:cxnLst/>
            <a:rect r="r" b="b" t="t" l="l"/>
            <a:pathLst>
              <a:path h="3499046" w="7154474">
                <a:moveTo>
                  <a:pt x="0" y="0"/>
                </a:moveTo>
                <a:lnTo>
                  <a:pt x="7154474" y="0"/>
                </a:lnTo>
                <a:lnTo>
                  <a:pt x="7154474" y="3499046"/>
                </a:lnTo>
                <a:lnTo>
                  <a:pt x="0" y="3499046"/>
                </a:lnTo>
                <a:lnTo>
                  <a:pt x="0" y="0"/>
                </a:lnTo>
                <a:close/>
              </a:path>
            </a:pathLst>
          </a:custGeom>
          <a:blipFill>
            <a:blip r:embed="rId4"/>
            <a:stretch>
              <a:fillRect l="0" t="0" r="0" b="0"/>
            </a:stretch>
          </a:blipFill>
        </p:spPr>
      </p:sp>
      <p:sp>
        <p:nvSpPr>
          <p:cNvPr name="TextBox 12" id="12"/>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3" id="13"/>
          <p:cNvSpPr txBox="true"/>
          <p:nvPr/>
        </p:nvSpPr>
        <p:spPr>
          <a:xfrm rot="0">
            <a:off x="5335482" y="1305948"/>
            <a:ext cx="7973941" cy="635841"/>
          </a:xfrm>
          <a:prstGeom prst="rect">
            <a:avLst/>
          </a:prstGeom>
        </p:spPr>
        <p:txBody>
          <a:bodyPr anchor="t" rtlCol="false" tIns="0" lIns="0" bIns="0" rIns="0">
            <a:spAutoFit/>
          </a:bodyPr>
          <a:lstStyle/>
          <a:p>
            <a:pPr algn="r">
              <a:lnSpc>
                <a:spcPts val="4407"/>
              </a:lnSpc>
            </a:pPr>
            <a:r>
              <a:rPr lang="en-US" sz="4363" spc="87">
                <a:solidFill>
                  <a:srgbClr val="FFFFFF"/>
                </a:solidFill>
                <a:latin typeface="Poppins Bold"/>
              </a:rPr>
              <a:t> User Tidak Aktif Admin </a:t>
            </a:r>
          </a:p>
        </p:txBody>
      </p:sp>
      <p:sp>
        <p:nvSpPr>
          <p:cNvPr name="TextBox 14" id="14"/>
          <p:cNvSpPr txBox="true"/>
          <p:nvPr/>
        </p:nvSpPr>
        <p:spPr>
          <a:xfrm rot="0">
            <a:off x="1433336" y="1894720"/>
            <a:ext cx="2350502" cy="830808"/>
          </a:xfrm>
          <a:prstGeom prst="rect">
            <a:avLst/>
          </a:prstGeom>
        </p:spPr>
        <p:txBody>
          <a:bodyPr anchor="t" rtlCol="false" tIns="0" lIns="0" bIns="0" rIns="0">
            <a:spAutoFit/>
          </a:bodyPr>
          <a:lstStyle/>
          <a:p>
            <a:pPr algn="ctr">
              <a:lnSpc>
                <a:spcPts val="3078"/>
              </a:lnSpc>
            </a:pPr>
            <a:r>
              <a:rPr lang="en-US" sz="3048" spc="60">
                <a:solidFill>
                  <a:srgbClr val="FFFFFF"/>
                </a:solidFill>
                <a:latin typeface="Poppins Semi-Bold"/>
              </a:rPr>
              <a:t>Interface Website</a:t>
            </a:r>
            <a:r>
              <a:rPr lang="en-US" sz="3048" spc="60">
                <a:solidFill>
                  <a:srgbClr val="FFFFFF"/>
                </a:solidFill>
                <a:latin typeface="Poppins Semi-Bold"/>
              </a:rPr>
              <a:t>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5591445" y="981075"/>
            <a:ext cx="10260050" cy="0"/>
          </a:xfrm>
          <a:prstGeom prst="line">
            <a:avLst/>
          </a:prstGeom>
          <a:ln cap="flat" w="19050">
            <a:solidFill>
              <a:srgbClr val="FFFFFF"/>
            </a:solidFill>
            <a:prstDash val="solid"/>
            <a:headEnd type="none" len="sm" w="sm"/>
            <a:tailEnd type="none" len="sm" w="sm"/>
          </a:ln>
        </p:spPr>
      </p:sp>
      <p:grpSp>
        <p:nvGrpSpPr>
          <p:cNvPr name="Group 3" id="3"/>
          <p:cNvGrpSpPr/>
          <p:nvPr/>
        </p:nvGrpSpPr>
        <p:grpSpPr>
          <a:xfrm rot="0">
            <a:off x="15236261" y="1028700"/>
            <a:ext cx="615234" cy="471658"/>
            <a:chOff x="0" y="0"/>
            <a:chExt cx="209267" cy="160431"/>
          </a:xfrm>
        </p:grpSpPr>
        <p:sp>
          <p:nvSpPr>
            <p:cNvPr name="Freeform 4" id="4"/>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5" id="5"/>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grpSp>
        <p:nvGrpSpPr>
          <p:cNvPr name="Group 6" id="6"/>
          <p:cNvGrpSpPr/>
          <p:nvPr/>
        </p:nvGrpSpPr>
        <p:grpSpPr>
          <a:xfrm rot="0">
            <a:off x="1433336" y="1777051"/>
            <a:ext cx="429772" cy="329477"/>
            <a:chOff x="0" y="0"/>
            <a:chExt cx="209267" cy="160431"/>
          </a:xfrm>
        </p:grpSpPr>
        <p:sp>
          <p:nvSpPr>
            <p:cNvPr name="Freeform 7" id="7"/>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8" id="8"/>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Freeform 9" id="9"/>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2"/>
            <a:stretch>
              <a:fillRect l="0" t="0" r="0" b="0"/>
            </a:stretch>
          </a:blipFill>
        </p:spPr>
      </p:sp>
      <p:sp>
        <p:nvSpPr>
          <p:cNvPr name="Freeform 10" id="10"/>
          <p:cNvSpPr/>
          <p:nvPr/>
        </p:nvSpPr>
        <p:spPr>
          <a:xfrm flipH="false" flipV="false" rot="0">
            <a:off x="2934155" y="3001753"/>
            <a:ext cx="12302106" cy="5948781"/>
          </a:xfrm>
          <a:custGeom>
            <a:avLst/>
            <a:gdLst/>
            <a:ahLst/>
            <a:cxnLst/>
            <a:rect r="r" b="b" t="t" l="l"/>
            <a:pathLst>
              <a:path h="5948781" w="12302106">
                <a:moveTo>
                  <a:pt x="0" y="0"/>
                </a:moveTo>
                <a:lnTo>
                  <a:pt x="12302106" y="0"/>
                </a:lnTo>
                <a:lnTo>
                  <a:pt x="12302106" y="5948782"/>
                </a:lnTo>
                <a:lnTo>
                  <a:pt x="0" y="5948782"/>
                </a:lnTo>
                <a:lnTo>
                  <a:pt x="0" y="0"/>
                </a:lnTo>
                <a:close/>
              </a:path>
            </a:pathLst>
          </a:custGeom>
          <a:blipFill>
            <a:blip r:embed="rId3"/>
            <a:stretch>
              <a:fillRect l="0" t="0" r="0" b="0"/>
            </a:stretch>
          </a:blipFill>
        </p:spPr>
      </p:sp>
      <p:sp>
        <p:nvSpPr>
          <p:cNvPr name="TextBox 11" id="11"/>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2" id="12"/>
          <p:cNvSpPr txBox="true"/>
          <p:nvPr/>
        </p:nvSpPr>
        <p:spPr>
          <a:xfrm rot="0">
            <a:off x="3783838" y="1293104"/>
            <a:ext cx="7973941" cy="635841"/>
          </a:xfrm>
          <a:prstGeom prst="rect">
            <a:avLst/>
          </a:prstGeom>
        </p:spPr>
        <p:txBody>
          <a:bodyPr anchor="t" rtlCol="false" tIns="0" lIns="0" bIns="0" rIns="0">
            <a:spAutoFit/>
          </a:bodyPr>
          <a:lstStyle/>
          <a:p>
            <a:pPr algn="r">
              <a:lnSpc>
                <a:spcPts val="4407"/>
              </a:lnSpc>
            </a:pPr>
            <a:r>
              <a:rPr lang="en-US" sz="4363" spc="87">
                <a:solidFill>
                  <a:srgbClr val="FFFFFF"/>
                </a:solidFill>
                <a:latin typeface="Poppins Bold"/>
              </a:rPr>
              <a:t> Laporan Admin </a:t>
            </a:r>
          </a:p>
        </p:txBody>
      </p:sp>
      <p:sp>
        <p:nvSpPr>
          <p:cNvPr name="TextBox 13" id="13"/>
          <p:cNvSpPr txBox="true"/>
          <p:nvPr/>
        </p:nvSpPr>
        <p:spPr>
          <a:xfrm rot="0">
            <a:off x="1433336" y="1894720"/>
            <a:ext cx="2350502" cy="830808"/>
          </a:xfrm>
          <a:prstGeom prst="rect">
            <a:avLst/>
          </a:prstGeom>
        </p:spPr>
        <p:txBody>
          <a:bodyPr anchor="t" rtlCol="false" tIns="0" lIns="0" bIns="0" rIns="0">
            <a:spAutoFit/>
          </a:bodyPr>
          <a:lstStyle/>
          <a:p>
            <a:pPr algn="ctr">
              <a:lnSpc>
                <a:spcPts val="3078"/>
              </a:lnSpc>
            </a:pPr>
            <a:r>
              <a:rPr lang="en-US" sz="3048" spc="60">
                <a:solidFill>
                  <a:srgbClr val="FFFFFF"/>
                </a:solidFill>
                <a:latin typeface="Poppins Semi-Bold"/>
              </a:rPr>
              <a:t>Interface Website</a:t>
            </a:r>
            <a:r>
              <a:rPr lang="en-US" sz="3048" spc="60">
                <a:solidFill>
                  <a:srgbClr val="FFFFFF"/>
                </a:solidFill>
                <a:latin typeface="Poppins Semi-Bold"/>
              </a:rPr>
              <a:t>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5591445" y="981075"/>
            <a:ext cx="10260050" cy="0"/>
          </a:xfrm>
          <a:prstGeom prst="line">
            <a:avLst/>
          </a:prstGeom>
          <a:ln cap="flat" w="19050">
            <a:solidFill>
              <a:srgbClr val="FFFFFF"/>
            </a:solidFill>
            <a:prstDash val="solid"/>
            <a:headEnd type="none" len="sm" w="sm"/>
            <a:tailEnd type="none" len="sm" w="sm"/>
          </a:ln>
        </p:spPr>
      </p:sp>
      <p:grpSp>
        <p:nvGrpSpPr>
          <p:cNvPr name="Group 3" id="3"/>
          <p:cNvGrpSpPr/>
          <p:nvPr/>
        </p:nvGrpSpPr>
        <p:grpSpPr>
          <a:xfrm rot="0">
            <a:off x="15236261" y="1028700"/>
            <a:ext cx="615234" cy="471658"/>
            <a:chOff x="0" y="0"/>
            <a:chExt cx="209267" cy="160431"/>
          </a:xfrm>
        </p:grpSpPr>
        <p:sp>
          <p:nvSpPr>
            <p:cNvPr name="Freeform 4" id="4"/>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5" id="5"/>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grpSp>
        <p:nvGrpSpPr>
          <p:cNvPr name="Group 6" id="6"/>
          <p:cNvGrpSpPr/>
          <p:nvPr/>
        </p:nvGrpSpPr>
        <p:grpSpPr>
          <a:xfrm rot="0">
            <a:off x="1433336" y="1777051"/>
            <a:ext cx="429772" cy="329477"/>
            <a:chOff x="0" y="0"/>
            <a:chExt cx="209267" cy="160431"/>
          </a:xfrm>
        </p:grpSpPr>
        <p:sp>
          <p:nvSpPr>
            <p:cNvPr name="Freeform 7" id="7"/>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8" id="8"/>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Freeform 9" id="9"/>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2"/>
            <a:stretch>
              <a:fillRect l="0" t="0" r="0" b="0"/>
            </a:stretch>
          </a:blipFill>
        </p:spPr>
      </p:sp>
      <p:sp>
        <p:nvSpPr>
          <p:cNvPr name="Freeform 10" id="10"/>
          <p:cNvSpPr/>
          <p:nvPr/>
        </p:nvSpPr>
        <p:spPr>
          <a:xfrm flipH="false" flipV="false" rot="0">
            <a:off x="2693426" y="2773153"/>
            <a:ext cx="12850453" cy="6186999"/>
          </a:xfrm>
          <a:custGeom>
            <a:avLst/>
            <a:gdLst/>
            <a:ahLst/>
            <a:cxnLst/>
            <a:rect r="r" b="b" t="t" l="l"/>
            <a:pathLst>
              <a:path h="6186999" w="12850453">
                <a:moveTo>
                  <a:pt x="0" y="0"/>
                </a:moveTo>
                <a:lnTo>
                  <a:pt x="12850452" y="0"/>
                </a:lnTo>
                <a:lnTo>
                  <a:pt x="12850452" y="6186999"/>
                </a:lnTo>
                <a:lnTo>
                  <a:pt x="0" y="6186999"/>
                </a:lnTo>
                <a:lnTo>
                  <a:pt x="0" y="0"/>
                </a:lnTo>
                <a:close/>
              </a:path>
            </a:pathLst>
          </a:custGeom>
          <a:blipFill>
            <a:blip r:embed="rId3"/>
            <a:stretch>
              <a:fillRect l="0" t="0" r="0" b="0"/>
            </a:stretch>
          </a:blipFill>
        </p:spPr>
      </p:sp>
      <p:sp>
        <p:nvSpPr>
          <p:cNvPr name="TextBox 11" id="11"/>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2" id="12"/>
          <p:cNvSpPr txBox="true"/>
          <p:nvPr/>
        </p:nvSpPr>
        <p:spPr>
          <a:xfrm rot="0">
            <a:off x="5384379" y="1239829"/>
            <a:ext cx="7973941" cy="635841"/>
          </a:xfrm>
          <a:prstGeom prst="rect">
            <a:avLst/>
          </a:prstGeom>
        </p:spPr>
        <p:txBody>
          <a:bodyPr anchor="t" rtlCol="false" tIns="0" lIns="0" bIns="0" rIns="0">
            <a:spAutoFit/>
          </a:bodyPr>
          <a:lstStyle/>
          <a:p>
            <a:pPr algn="r">
              <a:lnSpc>
                <a:spcPts val="4407"/>
              </a:lnSpc>
            </a:pPr>
            <a:r>
              <a:rPr lang="en-US" sz="4363" spc="87">
                <a:solidFill>
                  <a:srgbClr val="FFFFFF"/>
                </a:solidFill>
                <a:latin typeface="Poppins Bold"/>
              </a:rPr>
              <a:t>  Cetak Laporan Admin </a:t>
            </a:r>
          </a:p>
        </p:txBody>
      </p:sp>
      <p:sp>
        <p:nvSpPr>
          <p:cNvPr name="TextBox 13" id="13"/>
          <p:cNvSpPr txBox="true"/>
          <p:nvPr/>
        </p:nvSpPr>
        <p:spPr>
          <a:xfrm rot="0">
            <a:off x="1433336" y="1894720"/>
            <a:ext cx="2350502" cy="830808"/>
          </a:xfrm>
          <a:prstGeom prst="rect">
            <a:avLst/>
          </a:prstGeom>
        </p:spPr>
        <p:txBody>
          <a:bodyPr anchor="t" rtlCol="false" tIns="0" lIns="0" bIns="0" rIns="0">
            <a:spAutoFit/>
          </a:bodyPr>
          <a:lstStyle/>
          <a:p>
            <a:pPr algn="ctr">
              <a:lnSpc>
                <a:spcPts val="3078"/>
              </a:lnSpc>
            </a:pPr>
            <a:r>
              <a:rPr lang="en-US" sz="3048" spc="60">
                <a:solidFill>
                  <a:srgbClr val="FFFFFF"/>
                </a:solidFill>
                <a:latin typeface="Poppins Semi-Bold"/>
              </a:rPr>
              <a:t>Interface Website</a:t>
            </a:r>
            <a:r>
              <a:rPr lang="en-US" sz="3048" spc="60">
                <a:solidFill>
                  <a:srgbClr val="FFFFFF"/>
                </a:solidFill>
                <a:latin typeface="Poppins Semi-Bold"/>
              </a:rPr>
              <a:t>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5591445" y="981075"/>
            <a:ext cx="10260050" cy="0"/>
          </a:xfrm>
          <a:prstGeom prst="line">
            <a:avLst/>
          </a:prstGeom>
          <a:ln cap="flat" w="19050">
            <a:solidFill>
              <a:srgbClr val="FFFFFF"/>
            </a:solidFill>
            <a:prstDash val="solid"/>
            <a:headEnd type="none" len="sm" w="sm"/>
            <a:tailEnd type="none" len="sm" w="sm"/>
          </a:ln>
        </p:spPr>
      </p:sp>
      <p:grpSp>
        <p:nvGrpSpPr>
          <p:cNvPr name="Group 3" id="3"/>
          <p:cNvGrpSpPr/>
          <p:nvPr/>
        </p:nvGrpSpPr>
        <p:grpSpPr>
          <a:xfrm rot="0">
            <a:off x="15236261" y="1028700"/>
            <a:ext cx="615234" cy="471658"/>
            <a:chOff x="0" y="0"/>
            <a:chExt cx="209267" cy="160431"/>
          </a:xfrm>
        </p:grpSpPr>
        <p:sp>
          <p:nvSpPr>
            <p:cNvPr name="Freeform 4" id="4"/>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5" id="5"/>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grpSp>
        <p:nvGrpSpPr>
          <p:cNvPr name="Group 6" id="6"/>
          <p:cNvGrpSpPr/>
          <p:nvPr/>
        </p:nvGrpSpPr>
        <p:grpSpPr>
          <a:xfrm rot="0">
            <a:off x="1433336" y="1777051"/>
            <a:ext cx="429772" cy="329477"/>
            <a:chOff x="0" y="0"/>
            <a:chExt cx="209267" cy="160431"/>
          </a:xfrm>
        </p:grpSpPr>
        <p:sp>
          <p:nvSpPr>
            <p:cNvPr name="Freeform 7" id="7"/>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8" id="8"/>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Freeform 9" id="9"/>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2"/>
            <a:stretch>
              <a:fillRect l="0" t="0" r="0" b="0"/>
            </a:stretch>
          </a:blipFill>
        </p:spPr>
      </p:sp>
      <p:sp>
        <p:nvSpPr>
          <p:cNvPr name="Freeform 10" id="10"/>
          <p:cNvSpPr/>
          <p:nvPr/>
        </p:nvSpPr>
        <p:spPr>
          <a:xfrm flipH="false" flipV="false" rot="0">
            <a:off x="2899191" y="2944603"/>
            <a:ext cx="12644687" cy="6432095"/>
          </a:xfrm>
          <a:custGeom>
            <a:avLst/>
            <a:gdLst/>
            <a:ahLst/>
            <a:cxnLst/>
            <a:rect r="r" b="b" t="t" l="l"/>
            <a:pathLst>
              <a:path h="6432095" w="12644687">
                <a:moveTo>
                  <a:pt x="0" y="0"/>
                </a:moveTo>
                <a:lnTo>
                  <a:pt x="12644687" y="0"/>
                </a:lnTo>
                <a:lnTo>
                  <a:pt x="12644687" y="6432095"/>
                </a:lnTo>
                <a:lnTo>
                  <a:pt x="0" y="6432095"/>
                </a:lnTo>
                <a:lnTo>
                  <a:pt x="0" y="0"/>
                </a:lnTo>
                <a:close/>
              </a:path>
            </a:pathLst>
          </a:custGeom>
          <a:blipFill>
            <a:blip r:embed="rId3"/>
            <a:stretch>
              <a:fillRect l="0" t="0" r="0" b="0"/>
            </a:stretch>
          </a:blipFill>
        </p:spPr>
      </p:sp>
      <p:sp>
        <p:nvSpPr>
          <p:cNvPr name="TextBox 11" id="11"/>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2" id="12"/>
          <p:cNvSpPr txBox="true"/>
          <p:nvPr/>
        </p:nvSpPr>
        <p:spPr>
          <a:xfrm rot="0">
            <a:off x="4904217" y="1239829"/>
            <a:ext cx="7973941" cy="635841"/>
          </a:xfrm>
          <a:prstGeom prst="rect">
            <a:avLst/>
          </a:prstGeom>
        </p:spPr>
        <p:txBody>
          <a:bodyPr anchor="t" rtlCol="false" tIns="0" lIns="0" bIns="0" rIns="0">
            <a:spAutoFit/>
          </a:bodyPr>
          <a:lstStyle/>
          <a:p>
            <a:pPr algn="r">
              <a:lnSpc>
                <a:spcPts val="4407"/>
              </a:lnSpc>
            </a:pPr>
            <a:r>
              <a:rPr lang="en-US" sz="4363" spc="87">
                <a:solidFill>
                  <a:srgbClr val="FFFFFF"/>
                </a:solidFill>
                <a:latin typeface="Poppins Bold"/>
              </a:rPr>
              <a:t> Edit Profil  Admin </a:t>
            </a:r>
          </a:p>
        </p:txBody>
      </p:sp>
      <p:sp>
        <p:nvSpPr>
          <p:cNvPr name="TextBox 13" id="13"/>
          <p:cNvSpPr txBox="true"/>
          <p:nvPr/>
        </p:nvSpPr>
        <p:spPr>
          <a:xfrm rot="0">
            <a:off x="1433336" y="1894720"/>
            <a:ext cx="2350502" cy="830808"/>
          </a:xfrm>
          <a:prstGeom prst="rect">
            <a:avLst/>
          </a:prstGeom>
        </p:spPr>
        <p:txBody>
          <a:bodyPr anchor="t" rtlCol="false" tIns="0" lIns="0" bIns="0" rIns="0">
            <a:spAutoFit/>
          </a:bodyPr>
          <a:lstStyle/>
          <a:p>
            <a:pPr algn="ctr">
              <a:lnSpc>
                <a:spcPts val="3078"/>
              </a:lnSpc>
            </a:pPr>
            <a:r>
              <a:rPr lang="en-US" sz="3048" spc="60">
                <a:solidFill>
                  <a:srgbClr val="FFFFFF"/>
                </a:solidFill>
                <a:latin typeface="Poppins Semi-Bold"/>
              </a:rPr>
              <a:t>Interface Website</a:t>
            </a:r>
            <a:r>
              <a:rPr lang="en-US" sz="3048" spc="60">
                <a:solidFill>
                  <a:srgbClr val="FFFFFF"/>
                </a:solidFill>
                <a:latin typeface="Poppins Semi-Bold"/>
              </a:rPr>
              <a:t>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5591445" y="981075"/>
            <a:ext cx="10260050" cy="0"/>
          </a:xfrm>
          <a:prstGeom prst="line">
            <a:avLst/>
          </a:prstGeom>
          <a:ln cap="flat" w="19050">
            <a:solidFill>
              <a:srgbClr val="FFFFFF"/>
            </a:solidFill>
            <a:prstDash val="solid"/>
            <a:headEnd type="none" len="sm" w="sm"/>
            <a:tailEnd type="none" len="sm" w="sm"/>
          </a:ln>
        </p:spPr>
      </p:sp>
      <p:grpSp>
        <p:nvGrpSpPr>
          <p:cNvPr name="Group 3" id="3"/>
          <p:cNvGrpSpPr/>
          <p:nvPr/>
        </p:nvGrpSpPr>
        <p:grpSpPr>
          <a:xfrm rot="0">
            <a:off x="15236261" y="1028700"/>
            <a:ext cx="615234" cy="471658"/>
            <a:chOff x="0" y="0"/>
            <a:chExt cx="209267" cy="160431"/>
          </a:xfrm>
        </p:grpSpPr>
        <p:sp>
          <p:nvSpPr>
            <p:cNvPr name="Freeform 4" id="4"/>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5" id="5"/>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grpSp>
        <p:nvGrpSpPr>
          <p:cNvPr name="Group 6" id="6"/>
          <p:cNvGrpSpPr/>
          <p:nvPr/>
        </p:nvGrpSpPr>
        <p:grpSpPr>
          <a:xfrm rot="0">
            <a:off x="1433336" y="1777051"/>
            <a:ext cx="429772" cy="329477"/>
            <a:chOff x="0" y="0"/>
            <a:chExt cx="209267" cy="160431"/>
          </a:xfrm>
        </p:grpSpPr>
        <p:sp>
          <p:nvSpPr>
            <p:cNvPr name="Freeform 7" id="7"/>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8" id="8"/>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Freeform 9" id="9"/>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2"/>
            <a:stretch>
              <a:fillRect l="0" t="0" r="0" b="0"/>
            </a:stretch>
          </a:blipFill>
        </p:spPr>
      </p:sp>
      <p:sp>
        <p:nvSpPr>
          <p:cNvPr name="Freeform 10" id="10"/>
          <p:cNvSpPr/>
          <p:nvPr/>
        </p:nvSpPr>
        <p:spPr>
          <a:xfrm flipH="false" flipV="false" rot="0">
            <a:off x="778569" y="2839828"/>
            <a:ext cx="10487702" cy="5282087"/>
          </a:xfrm>
          <a:custGeom>
            <a:avLst/>
            <a:gdLst/>
            <a:ahLst/>
            <a:cxnLst/>
            <a:rect r="r" b="b" t="t" l="l"/>
            <a:pathLst>
              <a:path h="5282087" w="10487702">
                <a:moveTo>
                  <a:pt x="0" y="0"/>
                </a:moveTo>
                <a:lnTo>
                  <a:pt x="10487702" y="0"/>
                </a:lnTo>
                <a:lnTo>
                  <a:pt x="10487702" y="5282088"/>
                </a:lnTo>
                <a:lnTo>
                  <a:pt x="0" y="5282088"/>
                </a:lnTo>
                <a:lnTo>
                  <a:pt x="0" y="0"/>
                </a:lnTo>
                <a:close/>
              </a:path>
            </a:pathLst>
          </a:custGeom>
          <a:blipFill>
            <a:blip r:embed="rId3"/>
            <a:stretch>
              <a:fillRect l="0" t="0" r="0" b="0"/>
            </a:stretch>
          </a:blipFill>
        </p:spPr>
      </p:sp>
      <p:sp>
        <p:nvSpPr>
          <p:cNvPr name="Freeform 11" id="11"/>
          <p:cNvSpPr/>
          <p:nvPr/>
        </p:nvSpPr>
        <p:spPr>
          <a:xfrm flipH="false" flipV="false" rot="0">
            <a:off x="11849960" y="3598441"/>
            <a:ext cx="5806448" cy="3764861"/>
          </a:xfrm>
          <a:custGeom>
            <a:avLst/>
            <a:gdLst/>
            <a:ahLst/>
            <a:cxnLst/>
            <a:rect r="r" b="b" t="t" l="l"/>
            <a:pathLst>
              <a:path h="3764861" w="5806448">
                <a:moveTo>
                  <a:pt x="0" y="0"/>
                </a:moveTo>
                <a:lnTo>
                  <a:pt x="5806448" y="0"/>
                </a:lnTo>
                <a:lnTo>
                  <a:pt x="5806448" y="3764862"/>
                </a:lnTo>
                <a:lnTo>
                  <a:pt x="0" y="3764862"/>
                </a:lnTo>
                <a:lnTo>
                  <a:pt x="0" y="0"/>
                </a:lnTo>
                <a:close/>
              </a:path>
            </a:pathLst>
          </a:custGeom>
          <a:blipFill>
            <a:blip r:embed="rId4"/>
            <a:stretch>
              <a:fillRect l="0" t="0" r="0" b="0"/>
            </a:stretch>
          </a:blipFill>
        </p:spPr>
      </p:sp>
      <p:sp>
        <p:nvSpPr>
          <p:cNvPr name="TextBox 12" id="12"/>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3" id="13"/>
          <p:cNvSpPr txBox="true"/>
          <p:nvPr/>
        </p:nvSpPr>
        <p:spPr>
          <a:xfrm rot="0">
            <a:off x="4948339" y="1305948"/>
            <a:ext cx="9123421" cy="635841"/>
          </a:xfrm>
          <a:prstGeom prst="rect">
            <a:avLst/>
          </a:prstGeom>
        </p:spPr>
        <p:txBody>
          <a:bodyPr anchor="t" rtlCol="false" tIns="0" lIns="0" bIns="0" rIns="0">
            <a:spAutoFit/>
          </a:bodyPr>
          <a:lstStyle/>
          <a:p>
            <a:pPr algn="r">
              <a:lnSpc>
                <a:spcPts val="4407"/>
              </a:lnSpc>
            </a:pPr>
            <a:r>
              <a:rPr lang="en-US" sz="4363" spc="87">
                <a:solidFill>
                  <a:srgbClr val="FFFFFF"/>
                </a:solidFill>
                <a:latin typeface="Poppins Bold"/>
              </a:rPr>
              <a:t>Modal profil &amp; Detail  Admin </a:t>
            </a:r>
          </a:p>
        </p:txBody>
      </p:sp>
      <p:sp>
        <p:nvSpPr>
          <p:cNvPr name="TextBox 14" id="14"/>
          <p:cNvSpPr txBox="true"/>
          <p:nvPr/>
        </p:nvSpPr>
        <p:spPr>
          <a:xfrm rot="0">
            <a:off x="1433336" y="1894720"/>
            <a:ext cx="2350502" cy="830808"/>
          </a:xfrm>
          <a:prstGeom prst="rect">
            <a:avLst/>
          </a:prstGeom>
        </p:spPr>
        <p:txBody>
          <a:bodyPr anchor="t" rtlCol="false" tIns="0" lIns="0" bIns="0" rIns="0">
            <a:spAutoFit/>
          </a:bodyPr>
          <a:lstStyle/>
          <a:p>
            <a:pPr algn="ctr">
              <a:lnSpc>
                <a:spcPts val="3078"/>
              </a:lnSpc>
            </a:pPr>
            <a:r>
              <a:rPr lang="en-US" sz="3048" spc="60">
                <a:solidFill>
                  <a:srgbClr val="FFFFFF"/>
                </a:solidFill>
                <a:latin typeface="Poppins Semi-Bold"/>
              </a:rPr>
              <a:t>Interface Website</a:t>
            </a:r>
            <a:r>
              <a:rPr lang="en-US" sz="3048" spc="60">
                <a:solidFill>
                  <a:srgbClr val="FFFFFF"/>
                </a:solidFill>
                <a:latin typeface="Poppins Semi-Bold"/>
              </a:rPr>
              <a: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05598" y="3275456"/>
            <a:ext cx="723102" cy="554352"/>
            <a:chOff x="0" y="0"/>
            <a:chExt cx="209267" cy="160431"/>
          </a:xfrm>
        </p:grpSpPr>
        <p:sp>
          <p:nvSpPr>
            <p:cNvPr name="Freeform 4" id="4"/>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5" id="5"/>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AutoShape 6" id="6"/>
          <p:cNvSpPr/>
          <p:nvPr/>
        </p:nvSpPr>
        <p:spPr>
          <a:xfrm>
            <a:off x="5591445" y="981075"/>
            <a:ext cx="10260050" cy="0"/>
          </a:xfrm>
          <a:prstGeom prst="line">
            <a:avLst/>
          </a:prstGeom>
          <a:ln cap="flat" w="19050">
            <a:solidFill>
              <a:srgbClr val="FFFFFF"/>
            </a:solidFill>
            <a:prstDash val="solid"/>
            <a:headEnd type="none" len="sm" w="sm"/>
            <a:tailEnd type="none" len="sm" w="sm"/>
          </a:ln>
        </p:spPr>
      </p:sp>
      <p:sp>
        <p:nvSpPr>
          <p:cNvPr name="AutoShape 7" id="7"/>
          <p:cNvSpPr/>
          <p:nvPr/>
        </p:nvSpPr>
        <p:spPr>
          <a:xfrm flipH="true">
            <a:off x="6623282" y="9258300"/>
            <a:ext cx="10636018" cy="0"/>
          </a:xfrm>
          <a:prstGeom prst="line">
            <a:avLst/>
          </a:prstGeom>
          <a:ln cap="flat" w="19050">
            <a:solidFill>
              <a:srgbClr val="FFFFFF"/>
            </a:solidFill>
            <a:prstDash val="solid"/>
            <a:headEnd type="none" len="sm" w="sm"/>
            <a:tailEnd type="none" len="sm" w="sm"/>
          </a:ln>
        </p:spPr>
      </p:sp>
      <p:sp>
        <p:nvSpPr>
          <p:cNvPr name="Freeform 8" id="8"/>
          <p:cNvSpPr/>
          <p:nvPr/>
        </p:nvSpPr>
        <p:spPr>
          <a:xfrm flipH="false" flipV="false" rot="-10800000">
            <a:off x="5591445" y="9017931"/>
            <a:ext cx="480738" cy="480738"/>
          </a:xfrm>
          <a:custGeom>
            <a:avLst/>
            <a:gdLst/>
            <a:ahLst/>
            <a:cxnLst/>
            <a:rect r="r" b="b" t="t" l="l"/>
            <a:pathLst>
              <a:path h="480738" w="480738">
                <a:moveTo>
                  <a:pt x="0" y="0"/>
                </a:moveTo>
                <a:lnTo>
                  <a:pt x="480738" y="0"/>
                </a:lnTo>
                <a:lnTo>
                  <a:pt x="480738" y="480738"/>
                </a:lnTo>
                <a:lnTo>
                  <a:pt x="0" y="4807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14862566" y="1382553"/>
            <a:ext cx="723102" cy="554352"/>
            <a:chOff x="0" y="0"/>
            <a:chExt cx="209267" cy="160431"/>
          </a:xfrm>
        </p:grpSpPr>
        <p:sp>
          <p:nvSpPr>
            <p:cNvPr name="Freeform 10" id="10"/>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11" id="11"/>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TextBox 12" id="12"/>
          <p:cNvSpPr txBox="true"/>
          <p:nvPr/>
        </p:nvSpPr>
        <p:spPr>
          <a:xfrm rot="0">
            <a:off x="1028700" y="9031080"/>
            <a:ext cx="3723035"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2 SI A</a:t>
            </a:r>
          </a:p>
        </p:txBody>
      </p:sp>
      <p:sp>
        <p:nvSpPr>
          <p:cNvPr name="TextBox 13" id="13"/>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4" id="14"/>
          <p:cNvSpPr txBox="true"/>
          <p:nvPr/>
        </p:nvSpPr>
        <p:spPr>
          <a:xfrm rot="0">
            <a:off x="7809411" y="1519238"/>
            <a:ext cx="7415266" cy="735776"/>
          </a:xfrm>
          <a:prstGeom prst="rect">
            <a:avLst/>
          </a:prstGeom>
        </p:spPr>
        <p:txBody>
          <a:bodyPr anchor="t" rtlCol="false" tIns="0" lIns="0" bIns="0" rIns="0">
            <a:spAutoFit/>
          </a:bodyPr>
          <a:lstStyle/>
          <a:p>
            <a:pPr algn="r">
              <a:lnSpc>
                <a:spcPts val="5179"/>
              </a:lnSpc>
            </a:pPr>
            <a:r>
              <a:rPr lang="en-US" sz="5128" spc="102">
                <a:solidFill>
                  <a:srgbClr val="FFFFFF"/>
                </a:solidFill>
                <a:latin typeface="Poppins Semi-Bold"/>
              </a:rPr>
              <a:t>Gambaran Umum</a:t>
            </a:r>
          </a:p>
        </p:txBody>
      </p:sp>
      <p:sp>
        <p:nvSpPr>
          <p:cNvPr name="TextBox 15" id="15"/>
          <p:cNvSpPr txBox="true"/>
          <p:nvPr/>
        </p:nvSpPr>
        <p:spPr>
          <a:xfrm rot="0">
            <a:off x="1608689" y="2731612"/>
            <a:ext cx="15650611" cy="5599430"/>
          </a:xfrm>
          <a:prstGeom prst="rect">
            <a:avLst/>
          </a:prstGeom>
        </p:spPr>
        <p:txBody>
          <a:bodyPr anchor="t" rtlCol="false" tIns="0" lIns="0" bIns="0" rIns="0">
            <a:spAutoFit/>
          </a:bodyPr>
          <a:lstStyle/>
          <a:p>
            <a:pPr algn="just">
              <a:lnSpc>
                <a:spcPts val="3220"/>
              </a:lnSpc>
            </a:pPr>
            <a:r>
              <a:rPr lang="en-US" sz="2300" spc="138">
                <a:solidFill>
                  <a:srgbClr val="FFFFFF"/>
                </a:solidFill>
                <a:latin typeface="Poppins"/>
              </a:rPr>
              <a:t>     Pada zaman era globalisasi perkembangan teknologi begitu sangat pesat, salah satunya ialah perkembangan teknologi di bidang software engineering dimana software engineering dapat digunakan dalam kehidupan sehari - hari .</a:t>
            </a:r>
          </a:p>
          <a:p>
            <a:pPr algn="just">
              <a:lnSpc>
                <a:spcPts val="3220"/>
              </a:lnSpc>
            </a:pPr>
          </a:p>
          <a:p>
            <a:pPr algn="just">
              <a:lnSpc>
                <a:spcPts val="3220"/>
              </a:lnSpc>
            </a:pPr>
            <a:r>
              <a:rPr lang="en-US" sz="2300" spc="138">
                <a:solidFill>
                  <a:srgbClr val="FFFFFF"/>
                </a:solidFill>
                <a:latin typeface="Poppins"/>
              </a:rPr>
              <a:t>      </a:t>
            </a:r>
            <a:r>
              <a:rPr lang="en-US" sz="2300" spc="138">
                <a:solidFill>
                  <a:srgbClr val="FFFFFF"/>
                </a:solidFill>
                <a:latin typeface="Poppins"/>
              </a:rPr>
              <a:t>Dalam studi kasus Proyek II ini kami menganalisis kebutuhan Puskesmas dalam memanage keuangan Puskesmas tersebut.Kasus yang kami peroleh yaitu Sistem Manajemen Keuangan Puskesmas. Maka dari itu kami sebagai software engineering merancang sebuah sistem sesuai dengan kebutuhan Kepala Puskesmas dengan menerapkan Sistem Manajemen Keuangan Puskesmas Umban Sari. Sehingga memudahkan Petugas Puskesmas dalam mengelola keuangan.Software yang kami buat ini berbasis website dimana website sebagai admin, staff keuangan dan staff biasa. Sistem yang kami buat di dalamnya terdapat Data pemasukan,data pengeluaran,laporan keuangan,grafik data pemasukan dan pengeluaran (Untuk staff keuangan), grafik data pemasukan, grafik data pengeluaran dan laporan (Untuk Staff biasa),pengelolaan data user (Untuk admin).</a:t>
            </a:r>
          </a:p>
        </p:txBody>
      </p:sp>
      <p:sp>
        <p:nvSpPr>
          <p:cNvPr name="Freeform 16" id="16"/>
          <p:cNvSpPr/>
          <p:nvPr/>
        </p:nvSpPr>
        <p:spPr>
          <a:xfrm flipH="false" flipV="false" rot="0">
            <a:off x="16360412" y="526232"/>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5"/>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5591445" y="981075"/>
            <a:ext cx="10260050" cy="0"/>
          </a:xfrm>
          <a:prstGeom prst="line">
            <a:avLst/>
          </a:prstGeom>
          <a:ln cap="flat" w="19050">
            <a:solidFill>
              <a:srgbClr val="FFFFFF"/>
            </a:solidFill>
            <a:prstDash val="solid"/>
            <a:headEnd type="none" len="sm" w="sm"/>
            <a:tailEnd type="none" len="sm" w="sm"/>
          </a:ln>
        </p:spPr>
      </p:sp>
      <p:grpSp>
        <p:nvGrpSpPr>
          <p:cNvPr name="Group 3" id="3"/>
          <p:cNvGrpSpPr/>
          <p:nvPr/>
        </p:nvGrpSpPr>
        <p:grpSpPr>
          <a:xfrm rot="0">
            <a:off x="15236261" y="1028700"/>
            <a:ext cx="615234" cy="471658"/>
            <a:chOff x="0" y="0"/>
            <a:chExt cx="209267" cy="160431"/>
          </a:xfrm>
        </p:grpSpPr>
        <p:sp>
          <p:nvSpPr>
            <p:cNvPr name="Freeform 4" id="4"/>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5" id="5"/>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grpSp>
        <p:nvGrpSpPr>
          <p:cNvPr name="Group 6" id="6"/>
          <p:cNvGrpSpPr/>
          <p:nvPr/>
        </p:nvGrpSpPr>
        <p:grpSpPr>
          <a:xfrm rot="0">
            <a:off x="1433336" y="1777051"/>
            <a:ext cx="429772" cy="329477"/>
            <a:chOff x="0" y="0"/>
            <a:chExt cx="209267" cy="160431"/>
          </a:xfrm>
        </p:grpSpPr>
        <p:sp>
          <p:nvSpPr>
            <p:cNvPr name="Freeform 7" id="7"/>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8" id="8"/>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Freeform 9" id="9"/>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2"/>
            <a:stretch>
              <a:fillRect l="0" t="0" r="0" b="0"/>
            </a:stretch>
          </a:blipFill>
        </p:spPr>
      </p:sp>
      <p:sp>
        <p:nvSpPr>
          <p:cNvPr name="Freeform 10" id="10"/>
          <p:cNvSpPr/>
          <p:nvPr/>
        </p:nvSpPr>
        <p:spPr>
          <a:xfrm flipH="false" flipV="false" rot="0">
            <a:off x="663680" y="3218245"/>
            <a:ext cx="8330679" cy="4051904"/>
          </a:xfrm>
          <a:custGeom>
            <a:avLst/>
            <a:gdLst/>
            <a:ahLst/>
            <a:cxnLst/>
            <a:rect r="r" b="b" t="t" l="l"/>
            <a:pathLst>
              <a:path h="4051904" w="8330679">
                <a:moveTo>
                  <a:pt x="0" y="0"/>
                </a:moveTo>
                <a:lnTo>
                  <a:pt x="8330679" y="0"/>
                </a:lnTo>
                <a:lnTo>
                  <a:pt x="8330679" y="4051904"/>
                </a:lnTo>
                <a:lnTo>
                  <a:pt x="0" y="4051904"/>
                </a:lnTo>
                <a:lnTo>
                  <a:pt x="0" y="0"/>
                </a:lnTo>
                <a:close/>
              </a:path>
            </a:pathLst>
          </a:custGeom>
          <a:blipFill>
            <a:blip r:embed="rId3"/>
            <a:stretch>
              <a:fillRect l="0" t="0" r="0" b="0"/>
            </a:stretch>
          </a:blipFill>
        </p:spPr>
      </p:sp>
      <p:sp>
        <p:nvSpPr>
          <p:cNvPr name="Freeform 11" id="11"/>
          <p:cNvSpPr/>
          <p:nvPr/>
        </p:nvSpPr>
        <p:spPr>
          <a:xfrm flipH="false" flipV="false" rot="0">
            <a:off x="9262567" y="3218245"/>
            <a:ext cx="8736296" cy="4064607"/>
          </a:xfrm>
          <a:custGeom>
            <a:avLst/>
            <a:gdLst/>
            <a:ahLst/>
            <a:cxnLst/>
            <a:rect r="r" b="b" t="t" l="l"/>
            <a:pathLst>
              <a:path h="4064607" w="8736296">
                <a:moveTo>
                  <a:pt x="0" y="0"/>
                </a:moveTo>
                <a:lnTo>
                  <a:pt x="8736296" y="0"/>
                </a:lnTo>
                <a:lnTo>
                  <a:pt x="8736296" y="4064606"/>
                </a:lnTo>
                <a:lnTo>
                  <a:pt x="0" y="4064606"/>
                </a:lnTo>
                <a:lnTo>
                  <a:pt x="0" y="0"/>
                </a:lnTo>
                <a:close/>
              </a:path>
            </a:pathLst>
          </a:custGeom>
          <a:blipFill>
            <a:blip r:embed="rId4"/>
            <a:stretch>
              <a:fillRect l="0" t="0" r="0" b="0"/>
            </a:stretch>
          </a:blipFill>
        </p:spPr>
      </p:sp>
      <p:sp>
        <p:nvSpPr>
          <p:cNvPr name="TextBox 12" id="12"/>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3" id="13"/>
          <p:cNvSpPr txBox="true"/>
          <p:nvPr/>
        </p:nvSpPr>
        <p:spPr>
          <a:xfrm rot="0">
            <a:off x="4322673" y="1293104"/>
            <a:ext cx="9123421" cy="635841"/>
          </a:xfrm>
          <a:prstGeom prst="rect">
            <a:avLst/>
          </a:prstGeom>
        </p:spPr>
        <p:txBody>
          <a:bodyPr anchor="t" rtlCol="false" tIns="0" lIns="0" bIns="0" rIns="0">
            <a:spAutoFit/>
          </a:bodyPr>
          <a:lstStyle/>
          <a:p>
            <a:pPr algn="r">
              <a:lnSpc>
                <a:spcPts val="4407"/>
              </a:lnSpc>
            </a:pPr>
            <a:r>
              <a:rPr lang="en-US" sz="4363" spc="87">
                <a:solidFill>
                  <a:srgbClr val="FFFFFF"/>
                </a:solidFill>
                <a:latin typeface="Poppins Bold"/>
              </a:rPr>
              <a:t>Dashboard Staff Biasa</a:t>
            </a:r>
          </a:p>
        </p:txBody>
      </p:sp>
      <p:sp>
        <p:nvSpPr>
          <p:cNvPr name="TextBox 14" id="14"/>
          <p:cNvSpPr txBox="true"/>
          <p:nvPr/>
        </p:nvSpPr>
        <p:spPr>
          <a:xfrm rot="0">
            <a:off x="1433336" y="1894720"/>
            <a:ext cx="2350502" cy="830808"/>
          </a:xfrm>
          <a:prstGeom prst="rect">
            <a:avLst/>
          </a:prstGeom>
        </p:spPr>
        <p:txBody>
          <a:bodyPr anchor="t" rtlCol="false" tIns="0" lIns="0" bIns="0" rIns="0">
            <a:spAutoFit/>
          </a:bodyPr>
          <a:lstStyle/>
          <a:p>
            <a:pPr algn="ctr">
              <a:lnSpc>
                <a:spcPts val="3078"/>
              </a:lnSpc>
            </a:pPr>
            <a:r>
              <a:rPr lang="en-US" sz="3048" spc="60">
                <a:solidFill>
                  <a:srgbClr val="FFFFFF"/>
                </a:solidFill>
                <a:latin typeface="Poppins Semi-Bold"/>
              </a:rPr>
              <a:t>Interface Website</a:t>
            </a:r>
            <a:r>
              <a:rPr lang="en-US" sz="3048" spc="60">
                <a:solidFill>
                  <a:srgbClr val="FFFFFF"/>
                </a:solidFill>
                <a:latin typeface="Poppins Semi-Bold"/>
              </a:rPr>
              <a:t>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5591445" y="981075"/>
            <a:ext cx="10260050" cy="0"/>
          </a:xfrm>
          <a:prstGeom prst="line">
            <a:avLst/>
          </a:prstGeom>
          <a:ln cap="flat" w="19050">
            <a:solidFill>
              <a:srgbClr val="FFFFFF"/>
            </a:solidFill>
            <a:prstDash val="solid"/>
            <a:headEnd type="none" len="sm" w="sm"/>
            <a:tailEnd type="none" len="sm" w="sm"/>
          </a:ln>
        </p:spPr>
      </p:sp>
      <p:grpSp>
        <p:nvGrpSpPr>
          <p:cNvPr name="Group 3" id="3"/>
          <p:cNvGrpSpPr/>
          <p:nvPr/>
        </p:nvGrpSpPr>
        <p:grpSpPr>
          <a:xfrm rot="0">
            <a:off x="15236261" y="1028700"/>
            <a:ext cx="615234" cy="471658"/>
            <a:chOff x="0" y="0"/>
            <a:chExt cx="209267" cy="160431"/>
          </a:xfrm>
        </p:grpSpPr>
        <p:sp>
          <p:nvSpPr>
            <p:cNvPr name="Freeform 4" id="4"/>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5" id="5"/>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grpSp>
        <p:nvGrpSpPr>
          <p:cNvPr name="Group 6" id="6"/>
          <p:cNvGrpSpPr/>
          <p:nvPr/>
        </p:nvGrpSpPr>
        <p:grpSpPr>
          <a:xfrm rot="0">
            <a:off x="1433336" y="1777051"/>
            <a:ext cx="429772" cy="329477"/>
            <a:chOff x="0" y="0"/>
            <a:chExt cx="209267" cy="160431"/>
          </a:xfrm>
        </p:grpSpPr>
        <p:sp>
          <p:nvSpPr>
            <p:cNvPr name="Freeform 7" id="7"/>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8" id="8"/>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Freeform 9" id="9"/>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2"/>
            <a:stretch>
              <a:fillRect l="0" t="0" r="0" b="0"/>
            </a:stretch>
          </a:blipFill>
        </p:spPr>
      </p:sp>
      <p:sp>
        <p:nvSpPr>
          <p:cNvPr name="Freeform 10" id="10"/>
          <p:cNvSpPr/>
          <p:nvPr/>
        </p:nvSpPr>
        <p:spPr>
          <a:xfrm flipH="false" flipV="false" rot="0">
            <a:off x="271850" y="3611353"/>
            <a:ext cx="8872150" cy="3399291"/>
          </a:xfrm>
          <a:custGeom>
            <a:avLst/>
            <a:gdLst/>
            <a:ahLst/>
            <a:cxnLst/>
            <a:rect r="r" b="b" t="t" l="l"/>
            <a:pathLst>
              <a:path h="3399291" w="8872150">
                <a:moveTo>
                  <a:pt x="0" y="0"/>
                </a:moveTo>
                <a:lnTo>
                  <a:pt x="8872150" y="0"/>
                </a:lnTo>
                <a:lnTo>
                  <a:pt x="8872150" y="3399292"/>
                </a:lnTo>
                <a:lnTo>
                  <a:pt x="0" y="3399292"/>
                </a:lnTo>
                <a:lnTo>
                  <a:pt x="0" y="0"/>
                </a:lnTo>
                <a:close/>
              </a:path>
            </a:pathLst>
          </a:custGeom>
          <a:blipFill>
            <a:blip r:embed="rId3"/>
            <a:stretch>
              <a:fillRect l="0" t="0" r="0" b="0"/>
            </a:stretch>
          </a:blipFill>
        </p:spPr>
      </p:sp>
      <p:sp>
        <p:nvSpPr>
          <p:cNvPr name="Freeform 11" id="11"/>
          <p:cNvSpPr/>
          <p:nvPr/>
        </p:nvSpPr>
        <p:spPr>
          <a:xfrm flipH="false" flipV="false" rot="0">
            <a:off x="9714217" y="3611353"/>
            <a:ext cx="7095639" cy="3419725"/>
          </a:xfrm>
          <a:custGeom>
            <a:avLst/>
            <a:gdLst/>
            <a:ahLst/>
            <a:cxnLst/>
            <a:rect r="r" b="b" t="t" l="l"/>
            <a:pathLst>
              <a:path h="3419725" w="7095639">
                <a:moveTo>
                  <a:pt x="0" y="0"/>
                </a:moveTo>
                <a:lnTo>
                  <a:pt x="7095639" y="0"/>
                </a:lnTo>
                <a:lnTo>
                  <a:pt x="7095639" y="3419725"/>
                </a:lnTo>
                <a:lnTo>
                  <a:pt x="0" y="3419725"/>
                </a:lnTo>
                <a:lnTo>
                  <a:pt x="0" y="0"/>
                </a:lnTo>
                <a:close/>
              </a:path>
            </a:pathLst>
          </a:custGeom>
          <a:blipFill>
            <a:blip r:embed="rId4"/>
            <a:stretch>
              <a:fillRect l="0" t="0" r="0" b="0"/>
            </a:stretch>
          </a:blipFill>
        </p:spPr>
      </p:sp>
      <p:sp>
        <p:nvSpPr>
          <p:cNvPr name="TextBox 12" id="12"/>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3" id="13"/>
          <p:cNvSpPr txBox="true"/>
          <p:nvPr/>
        </p:nvSpPr>
        <p:spPr>
          <a:xfrm rot="0">
            <a:off x="4700857" y="1293104"/>
            <a:ext cx="9123421" cy="635841"/>
          </a:xfrm>
          <a:prstGeom prst="rect">
            <a:avLst/>
          </a:prstGeom>
        </p:spPr>
        <p:txBody>
          <a:bodyPr anchor="t" rtlCol="false" tIns="0" lIns="0" bIns="0" rIns="0">
            <a:spAutoFit/>
          </a:bodyPr>
          <a:lstStyle/>
          <a:p>
            <a:pPr algn="r">
              <a:lnSpc>
                <a:spcPts val="4407"/>
              </a:lnSpc>
            </a:pPr>
            <a:r>
              <a:rPr lang="en-US" sz="4363" spc="87">
                <a:solidFill>
                  <a:srgbClr val="FFFFFF"/>
                </a:solidFill>
                <a:latin typeface="Poppins Bold"/>
              </a:rPr>
              <a:t>Data Pemasukan Staff Biasa</a:t>
            </a:r>
          </a:p>
        </p:txBody>
      </p:sp>
      <p:sp>
        <p:nvSpPr>
          <p:cNvPr name="TextBox 14" id="14"/>
          <p:cNvSpPr txBox="true"/>
          <p:nvPr/>
        </p:nvSpPr>
        <p:spPr>
          <a:xfrm rot="0">
            <a:off x="1433336" y="1894720"/>
            <a:ext cx="2350502" cy="830808"/>
          </a:xfrm>
          <a:prstGeom prst="rect">
            <a:avLst/>
          </a:prstGeom>
        </p:spPr>
        <p:txBody>
          <a:bodyPr anchor="t" rtlCol="false" tIns="0" lIns="0" bIns="0" rIns="0">
            <a:spAutoFit/>
          </a:bodyPr>
          <a:lstStyle/>
          <a:p>
            <a:pPr algn="ctr">
              <a:lnSpc>
                <a:spcPts val="3078"/>
              </a:lnSpc>
            </a:pPr>
            <a:r>
              <a:rPr lang="en-US" sz="3048" spc="60">
                <a:solidFill>
                  <a:srgbClr val="FFFFFF"/>
                </a:solidFill>
                <a:latin typeface="Poppins Semi-Bold"/>
              </a:rPr>
              <a:t>Interface Website</a:t>
            </a:r>
            <a:r>
              <a:rPr lang="en-US" sz="3048" spc="60">
                <a:solidFill>
                  <a:srgbClr val="FFFFFF"/>
                </a:solidFill>
                <a:latin typeface="Poppins Semi-Bold"/>
              </a:rPr>
              <a:t>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5591445" y="981075"/>
            <a:ext cx="10260050" cy="0"/>
          </a:xfrm>
          <a:prstGeom prst="line">
            <a:avLst/>
          </a:prstGeom>
          <a:ln cap="flat" w="19050">
            <a:solidFill>
              <a:srgbClr val="FFFFFF"/>
            </a:solidFill>
            <a:prstDash val="solid"/>
            <a:headEnd type="none" len="sm" w="sm"/>
            <a:tailEnd type="none" len="sm" w="sm"/>
          </a:ln>
        </p:spPr>
      </p:sp>
      <p:grpSp>
        <p:nvGrpSpPr>
          <p:cNvPr name="Group 3" id="3"/>
          <p:cNvGrpSpPr/>
          <p:nvPr/>
        </p:nvGrpSpPr>
        <p:grpSpPr>
          <a:xfrm rot="0">
            <a:off x="15236261" y="1028700"/>
            <a:ext cx="615234" cy="471658"/>
            <a:chOff x="0" y="0"/>
            <a:chExt cx="209267" cy="160431"/>
          </a:xfrm>
        </p:grpSpPr>
        <p:sp>
          <p:nvSpPr>
            <p:cNvPr name="Freeform 4" id="4"/>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5" id="5"/>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grpSp>
        <p:nvGrpSpPr>
          <p:cNvPr name="Group 6" id="6"/>
          <p:cNvGrpSpPr/>
          <p:nvPr/>
        </p:nvGrpSpPr>
        <p:grpSpPr>
          <a:xfrm rot="0">
            <a:off x="1433336" y="1777051"/>
            <a:ext cx="429772" cy="329477"/>
            <a:chOff x="0" y="0"/>
            <a:chExt cx="209267" cy="160431"/>
          </a:xfrm>
        </p:grpSpPr>
        <p:sp>
          <p:nvSpPr>
            <p:cNvPr name="Freeform 7" id="7"/>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8" id="8"/>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Freeform 9" id="9"/>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2"/>
            <a:stretch>
              <a:fillRect l="0" t="0" r="0" b="0"/>
            </a:stretch>
          </a:blipFill>
        </p:spPr>
      </p:sp>
      <p:sp>
        <p:nvSpPr>
          <p:cNvPr name="Freeform 10" id="10"/>
          <p:cNvSpPr/>
          <p:nvPr/>
        </p:nvSpPr>
        <p:spPr>
          <a:xfrm flipH="false" flipV="false" rot="0">
            <a:off x="258466" y="3611353"/>
            <a:ext cx="9126126" cy="3437822"/>
          </a:xfrm>
          <a:custGeom>
            <a:avLst/>
            <a:gdLst/>
            <a:ahLst/>
            <a:cxnLst/>
            <a:rect r="r" b="b" t="t" l="l"/>
            <a:pathLst>
              <a:path h="3437822" w="9126126">
                <a:moveTo>
                  <a:pt x="0" y="0"/>
                </a:moveTo>
                <a:lnTo>
                  <a:pt x="9126126" y="0"/>
                </a:lnTo>
                <a:lnTo>
                  <a:pt x="9126126" y="3437822"/>
                </a:lnTo>
                <a:lnTo>
                  <a:pt x="0" y="3437822"/>
                </a:lnTo>
                <a:lnTo>
                  <a:pt x="0" y="0"/>
                </a:lnTo>
                <a:close/>
              </a:path>
            </a:pathLst>
          </a:custGeom>
          <a:blipFill>
            <a:blip r:embed="rId3"/>
            <a:stretch>
              <a:fillRect l="0" t="0" r="0" b="0"/>
            </a:stretch>
          </a:blipFill>
        </p:spPr>
      </p:sp>
      <p:sp>
        <p:nvSpPr>
          <p:cNvPr name="Freeform 11" id="11"/>
          <p:cNvSpPr/>
          <p:nvPr/>
        </p:nvSpPr>
        <p:spPr>
          <a:xfrm flipH="false" flipV="false" rot="0">
            <a:off x="10279096" y="3521514"/>
            <a:ext cx="7304712" cy="3527661"/>
          </a:xfrm>
          <a:custGeom>
            <a:avLst/>
            <a:gdLst/>
            <a:ahLst/>
            <a:cxnLst/>
            <a:rect r="r" b="b" t="t" l="l"/>
            <a:pathLst>
              <a:path h="3527661" w="7304712">
                <a:moveTo>
                  <a:pt x="0" y="0"/>
                </a:moveTo>
                <a:lnTo>
                  <a:pt x="7304712" y="0"/>
                </a:lnTo>
                <a:lnTo>
                  <a:pt x="7304712" y="3527661"/>
                </a:lnTo>
                <a:lnTo>
                  <a:pt x="0" y="3527661"/>
                </a:lnTo>
                <a:lnTo>
                  <a:pt x="0" y="0"/>
                </a:lnTo>
                <a:close/>
              </a:path>
            </a:pathLst>
          </a:custGeom>
          <a:blipFill>
            <a:blip r:embed="rId4"/>
            <a:stretch>
              <a:fillRect l="0" t="0" r="0" b="0"/>
            </a:stretch>
          </a:blipFill>
        </p:spPr>
      </p:sp>
      <p:sp>
        <p:nvSpPr>
          <p:cNvPr name="TextBox 12" id="12"/>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3" id="13"/>
          <p:cNvSpPr txBox="true"/>
          <p:nvPr/>
        </p:nvSpPr>
        <p:spPr>
          <a:xfrm rot="0">
            <a:off x="4700857" y="1293104"/>
            <a:ext cx="9123421" cy="635841"/>
          </a:xfrm>
          <a:prstGeom prst="rect">
            <a:avLst/>
          </a:prstGeom>
        </p:spPr>
        <p:txBody>
          <a:bodyPr anchor="t" rtlCol="false" tIns="0" lIns="0" bIns="0" rIns="0">
            <a:spAutoFit/>
          </a:bodyPr>
          <a:lstStyle/>
          <a:p>
            <a:pPr algn="r">
              <a:lnSpc>
                <a:spcPts val="4407"/>
              </a:lnSpc>
            </a:pPr>
            <a:r>
              <a:rPr lang="en-US" sz="4363" spc="87">
                <a:solidFill>
                  <a:srgbClr val="FFFFFF"/>
                </a:solidFill>
                <a:latin typeface="Poppins Bold"/>
              </a:rPr>
              <a:t>Data Pengeluaran Staff Biasa</a:t>
            </a:r>
          </a:p>
        </p:txBody>
      </p:sp>
      <p:sp>
        <p:nvSpPr>
          <p:cNvPr name="TextBox 14" id="14"/>
          <p:cNvSpPr txBox="true"/>
          <p:nvPr/>
        </p:nvSpPr>
        <p:spPr>
          <a:xfrm rot="0">
            <a:off x="1433336" y="1894720"/>
            <a:ext cx="2350502" cy="830808"/>
          </a:xfrm>
          <a:prstGeom prst="rect">
            <a:avLst/>
          </a:prstGeom>
        </p:spPr>
        <p:txBody>
          <a:bodyPr anchor="t" rtlCol="false" tIns="0" lIns="0" bIns="0" rIns="0">
            <a:spAutoFit/>
          </a:bodyPr>
          <a:lstStyle/>
          <a:p>
            <a:pPr algn="ctr">
              <a:lnSpc>
                <a:spcPts val="3078"/>
              </a:lnSpc>
            </a:pPr>
            <a:r>
              <a:rPr lang="en-US" sz="3048" spc="60">
                <a:solidFill>
                  <a:srgbClr val="FFFFFF"/>
                </a:solidFill>
                <a:latin typeface="Poppins Semi-Bold"/>
              </a:rPr>
              <a:t>Interface Website</a:t>
            </a:r>
            <a:r>
              <a:rPr lang="en-US" sz="3048" spc="60">
                <a:solidFill>
                  <a:srgbClr val="FFFFFF"/>
                </a:solidFill>
                <a:latin typeface="Poppins Semi-Bold"/>
              </a:rPr>
              <a:t> </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5591445" y="981075"/>
            <a:ext cx="10260050" cy="0"/>
          </a:xfrm>
          <a:prstGeom prst="line">
            <a:avLst/>
          </a:prstGeom>
          <a:ln cap="flat" w="19050">
            <a:solidFill>
              <a:srgbClr val="FFFFFF"/>
            </a:solidFill>
            <a:prstDash val="solid"/>
            <a:headEnd type="none" len="sm" w="sm"/>
            <a:tailEnd type="none" len="sm" w="sm"/>
          </a:ln>
        </p:spPr>
      </p:sp>
      <p:grpSp>
        <p:nvGrpSpPr>
          <p:cNvPr name="Group 3" id="3"/>
          <p:cNvGrpSpPr/>
          <p:nvPr/>
        </p:nvGrpSpPr>
        <p:grpSpPr>
          <a:xfrm rot="0">
            <a:off x="15236261" y="1028700"/>
            <a:ext cx="615234" cy="471658"/>
            <a:chOff x="0" y="0"/>
            <a:chExt cx="209267" cy="160431"/>
          </a:xfrm>
        </p:grpSpPr>
        <p:sp>
          <p:nvSpPr>
            <p:cNvPr name="Freeform 4" id="4"/>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5" id="5"/>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grpSp>
        <p:nvGrpSpPr>
          <p:cNvPr name="Group 6" id="6"/>
          <p:cNvGrpSpPr/>
          <p:nvPr/>
        </p:nvGrpSpPr>
        <p:grpSpPr>
          <a:xfrm rot="0">
            <a:off x="1433336" y="1777051"/>
            <a:ext cx="429772" cy="329477"/>
            <a:chOff x="0" y="0"/>
            <a:chExt cx="209267" cy="160431"/>
          </a:xfrm>
        </p:grpSpPr>
        <p:sp>
          <p:nvSpPr>
            <p:cNvPr name="Freeform 7" id="7"/>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8" id="8"/>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Freeform 9" id="9"/>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2"/>
            <a:stretch>
              <a:fillRect l="0" t="0" r="0" b="0"/>
            </a:stretch>
          </a:blipFill>
        </p:spPr>
      </p:sp>
      <p:sp>
        <p:nvSpPr>
          <p:cNvPr name="Freeform 10" id="10"/>
          <p:cNvSpPr/>
          <p:nvPr/>
        </p:nvSpPr>
        <p:spPr>
          <a:xfrm flipH="false" flipV="false" rot="0">
            <a:off x="2449924" y="2832277"/>
            <a:ext cx="13388153" cy="6426023"/>
          </a:xfrm>
          <a:custGeom>
            <a:avLst/>
            <a:gdLst/>
            <a:ahLst/>
            <a:cxnLst/>
            <a:rect r="r" b="b" t="t" l="l"/>
            <a:pathLst>
              <a:path h="6426023" w="13388153">
                <a:moveTo>
                  <a:pt x="0" y="0"/>
                </a:moveTo>
                <a:lnTo>
                  <a:pt x="13388152" y="0"/>
                </a:lnTo>
                <a:lnTo>
                  <a:pt x="13388152" y="6426023"/>
                </a:lnTo>
                <a:lnTo>
                  <a:pt x="0" y="6426023"/>
                </a:lnTo>
                <a:lnTo>
                  <a:pt x="0" y="0"/>
                </a:lnTo>
                <a:close/>
              </a:path>
            </a:pathLst>
          </a:custGeom>
          <a:blipFill>
            <a:blip r:embed="rId3"/>
            <a:stretch>
              <a:fillRect l="0" t="0" r="0" b="0"/>
            </a:stretch>
          </a:blipFill>
        </p:spPr>
      </p:sp>
      <p:sp>
        <p:nvSpPr>
          <p:cNvPr name="TextBox 11" id="11"/>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2" id="12"/>
          <p:cNvSpPr txBox="true"/>
          <p:nvPr/>
        </p:nvSpPr>
        <p:spPr>
          <a:xfrm rot="0">
            <a:off x="3783838" y="1293104"/>
            <a:ext cx="9123421" cy="635841"/>
          </a:xfrm>
          <a:prstGeom prst="rect">
            <a:avLst/>
          </a:prstGeom>
        </p:spPr>
        <p:txBody>
          <a:bodyPr anchor="t" rtlCol="false" tIns="0" lIns="0" bIns="0" rIns="0">
            <a:spAutoFit/>
          </a:bodyPr>
          <a:lstStyle/>
          <a:p>
            <a:pPr algn="r">
              <a:lnSpc>
                <a:spcPts val="4407"/>
              </a:lnSpc>
            </a:pPr>
            <a:r>
              <a:rPr lang="en-US" sz="4363" spc="87">
                <a:solidFill>
                  <a:srgbClr val="FFFFFF"/>
                </a:solidFill>
                <a:latin typeface="Poppins Bold"/>
              </a:rPr>
              <a:t>Laporan Staff Biasa</a:t>
            </a:r>
          </a:p>
        </p:txBody>
      </p:sp>
      <p:sp>
        <p:nvSpPr>
          <p:cNvPr name="TextBox 13" id="13"/>
          <p:cNvSpPr txBox="true"/>
          <p:nvPr/>
        </p:nvSpPr>
        <p:spPr>
          <a:xfrm rot="0">
            <a:off x="1433336" y="1894720"/>
            <a:ext cx="2350502" cy="830808"/>
          </a:xfrm>
          <a:prstGeom prst="rect">
            <a:avLst/>
          </a:prstGeom>
        </p:spPr>
        <p:txBody>
          <a:bodyPr anchor="t" rtlCol="false" tIns="0" lIns="0" bIns="0" rIns="0">
            <a:spAutoFit/>
          </a:bodyPr>
          <a:lstStyle/>
          <a:p>
            <a:pPr algn="ctr">
              <a:lnSpc>
                <a:spcPts val="3078"/>
              </a:lnSpc>
            </a:pPr>
            <a:r>
              <a:rPr lang="en-US" sz="3048" spc="60">
                <a:solidFill>
                  <a:srgbClr val="FFFFFF"/>
                </a:solidFill>
                <a:latin typeface="Poppins Semi-Bold"/>
              </a:rPr>
              <a:t>Interface Website</a:t>
            </a:r>
            <a:r>
              <a:rPr lang="en-US" sz="3048" spc="60">
                <a:solidFill>
                  <a:srgbClr val="FFFFFF"/>
                </a:solidFill>
                <a:latin typeface="Poppins Semi-Bold"/>
              </a:rPr>
              <a:t> </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5591445" y="981075"/>
            <a:ext cx="10260050" cy="0"/>
          </a:xfrm>
          <a:prstGeom prst="line">
            <a:avLst/>
          </a:prstGeom>
          <a:ln cap="flat" w="19050">
            <a:solidFill>
              <a:srgbClr val="FFFFFF"/>
            </a:solidFill>
            <a:prstDash val="solid"/>
            <a:headEnd type="none" len="sm" w="sm"/>
            <a:tailEnd type="none" len="sm" w="sm"/>
          </a:ln>
        </p:spPr>
      </p:sp>
      <p:grpSp>
        <p:nvGrpSpPr>
          <p:cNvPr name="Group 3" id="3"/>
          <p:cNvGrpSpPr/>
          <p:nvPr/>
        </p:nvGrpSpPr>
        <p:grpSpPr>
          <a:xfrm rot="0">
            <a:off x="15236261" y="1028700"/>
            <a:ext cx="615234" cy="471658"/>
            <a:chOff x="0" y="0"/>
            <a:chExt cx="209267" cy="160431"/>
          </a:xfrm>
        </p:grpSpPr>
        <p:sp>
          <p:nvSpPr>
            <p:cNvPr name="Freeform 4" id="4"/>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5" id="5"/>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grpSp>
        <p:nvGrpSpPr>
          <p:cNvPr name="Group 6" id="6"/>
          <p:cNvGrpSpPr/>
          <p:nvPr/>
        </p:nvGrpSpPr>
        <p:grpSpPr>
          <a:xfrm rot="0">
            <a:off x="1433336" y="1777051"/>
            <a:ext cx="429772" cy="329477"/>
            <a:chOff x="0" y="0"/>
            <a:chExt cx="209267" cy="160431"/>
          </a:xfrm>
        </p:grpSpPr>
        <p:sp>
          <p:nvSpPr>
            <p:cNvPr name="Freeform 7" id="7"/>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8" id="8"/>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Freeform 9" id="9"/>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2"/>
            <a:stretch>
              <a:fillRect l="0" t="0" r="0" b="0"/>
            </a:stretch>
          </a:blipFill>
        </p:spPr>
      </p:sp>
      <p:sp>
        <p:nvSpPr>
          <p:cNvPr name="Freeform 10" id="10"/>
          <p:cNvSpPr/>
          <p:nvPr/>
        </p:nvSpPr>
        <p:spPr>
          <a:xfrm flipH="false" flipV="false" rot="0">
            <a:off x="2707283" y="2763628"/>
            <a:ext cx="13397248" cy="6464154"/>
          </a:xfrm>
          <a:custGeom>
            <a:avLst/>
            <a:gdLst/>
            <a:ahLst/>
            <a:cxnLst/>
            <a:rect r="r" b="b" t="t" l="l"/>
            <a:pathLst>
              <a:path h="6464154" w="13397248">
                <a:moveTo>
                  <a:pt x="0" y="0"/>
                </a:moveTo>
                <a:lnTo>
                  <a:pt x="13397248" y="0"/>
                </a:lnTo>
                <a:lnTo>
                  <a:pt x="13397248" y="6464154"/>
                </a:lnTo>
                <a:lnTo>
                  <a:pt x="0" y="6464154"/>
                </a:lnTo>
                <a:lnTo>
                  <a:pt x="0" y="0"/>
                </a:lnTo>
                <a:close/>
              </a:path>
            </a:pathLst>
          </a:custGeom>
          <a:blipFill>
            <a:blip r:embed="rId3"/>
            <a:stretch>
              <a:fillRect l="0" t="0" r="0" b="0"/>
            </a:stretch>
          </a:blipFill>
        </p:spPr>
      </p:sp>
      <p:sp>
        <p:nvSpPr>
          <p:cNvPr name="TextBox 11" id="11"/>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2" id="12"/>
          <p:cNvSpPr txBox="true"/>
          <p:nvPr/>
        </p:nvSpPr>
        <p:spPr>
          <a:xfrm rot="0">
            <a:off x="4550050" y="1196724"/>
            <a:ext cx="9123421" cy="635841"/>
          </a:xfrm>
          <a:prstGeom prst="rect">
            <a:avLst/>
          </a:prstGeom>
        </p:spPr>
        <p:txBody>
          <a:bodyPr anchor="t" rtlCol="false" tIns="0" lIns="0" bIns="0" rIns="0">
            <a:spAutoFit/>
          </a:bodyPr>
          <a:lstStyle/>
          <a:p>
            <a:pPr algn="r">
              <a:lnSpc>
                <a:spcPts val="4407"/>
              </a:lnSpc>
            </a:pPr>
            <a:r>
              <a:rPr lang="en-US" sz="4363" spc="87">
                <a:solidFill>
                  <a:srgbClr val="FFFFFF"/>
                </a:solidFill>
                <a:latin typeface="Poppins Bold"/>
              </a:rPr>
              <a:t>Cetak Laporan Staff Biasa</a:t>
            </a:r>
          </a:p>
        </p:txBody>
      </p:sp>
      <p:sp>
        <p:nvSpPr>
          <p:cNvPr name="TextBox 13" id="13"/>
          <p:cNvSpPr txBox="true"/>
          <p:nvPr/>
        </p:nvSpPr>
        <p:spPr>
          <a:xfrm rot="0">
            <a:off x="1433336" y="1894720"/>
            <a:ext cx="2350502" cy="830808"/>
          </a:xfrm>
          <a:prstGeom prst="rect">
            <a:avLst/>
          </a:prstGeom>
        </p:spPr>
        <p:txBody>
          <a:bodyPr anchor="t" rtlCol="false" tIns="0" lIns="0" bIns="0" rIns="0">
            <a:spAutoFit/>
          </a:bodyPr>
          <a:lstStyle/>
          <a:p>
            <a:pPr algn="ctr">
              <a:lnSpc>
                <a:spcPts val="3078"/>
              </a:lnSpc>
            </a:pPr>
            <a:r>
              <a:rPr lang="en-US" sz="3048" spc="60">
                <a:solidFill>
                  <a:srgbClr val="FFFFFF"/>
                </a:solidFill>
                <a:latin typeface="Poppins Semi-Bold"/>
              </a:rPr>
              <a:t>Interface Website</a:t>
            </a:r>
            <a:r>
              <a:rPr lang="en-US" sz="3048" spc="60">
                <a:solidFill>
                  <a:srgbClr val="FFFFFF"/>
                </a:solidFill>
                <a:latin typeface="Poppins Semi-Bold"/>
              </a:rPr>
              <a:t> </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5591445" y="981075"/>
            <a:ext cx="10260050" cy="0"/>
          </a:xfrm>
          <a:prstGeom prst="line">
            <a:avLst/>
          </a:prstGeom>
          <a:ln cap="flat" w="19050">
            <a:solidFill>
              <a:srgbClr val="FFFFFF"/>
            </a:solidFill>
            <a:prstDash val="solid"/>
            <a:headEnd type="none" len="sm" w="sm"/>
            <a:tailEnd type="none" len="sm" w="sm"/>
          </a:ln>
        </p:spPr>
      </p:sp>
      <p:grpSp>
        <p:nvGrpSpPr>
          <p:cNvPr name="Group 3" id="3"/>
          <p:cNvGrpSpPr/>
          <p:nvPr/>
        </p:nvGrpSpPr>
        <p:grpSpPr>
          <a:xfrm rot="0">
            <a:off x="15236261" y="1028700"/>
            <a:ext cx="615234" cy="471658"/>
            <a:chOff x="0" y="0"/>
            <a:chExt cx="209267" cy="160431"/>
          </a:xfrm>
        </p:grpSpPr>
        <p:sp>
          <p:nvSpPr>
            <p:cNvPr name="Freeform 4" id="4"/>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5" id="5"/>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grpSp>
        <p:nvGrpSpPr>
          <p:cNvPr name="Group 6" id="6"/>
          <p:cNvGrpSpPr/>
          <p:nvPr/>
        </p:nvGrpSpPr>
        <p:grpSpPr>
          <a:xfrm rot="0">
            <a:off x="1433336" y="1777051"/>
            <a:ext cx="429772" cy="329477"/>
            <a:chOff x="0" y="0"/>
            <a:chExt cx="209267" cy="160431"/>
          </a:xfrm>
        </p:grpSpPr>
        <p:sp>
          <p:nvSpPr>
            <p:cNvPr name="Freeform 7" id="7"/>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8" id="8"/>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Freeform 9" id="9"/>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2"/>
            <a:stretch>
              <a:fillRect l="0" t="0" r="0" b="0"/>
            </a:stretch>
          </a:blipFill>
        </p:spPr>
      </p:sp>
      <p:sp>
        <p:nvSpPr>
          <p:cNvPr name="Freeform 10" id="10"/>
          <p:cNvSpPr/>
          <p:nvPr/>
        </p:nvSpPr>
        <p:spPr>
          <a:xfrm flipH="false" flipV="false" rot="0">
            <a:off x="785261" y="3272835"/>
            <a:ext cx="8460248" cy="4146909"/>
          </a:xfrm>
          <a:custGeom>
            <a:avLst/>
            <a:gdLst/>
            <a:ahLst/>
            <a:cxnLst/>
            <a:rect r="r" b="b" t="t" l="l"/>
            <a:pathLst>
              <a:path h="4146909" w="8460248">
                <a:moveTo>
                  <a:pt x="0" y="0"/>
                </a:moveTo>
                <a:lnTo>
                  <a:pt x="8460248" y="0"/>
                </a:lnTo>
                <a:lnTo>
                  <a:pt x="8460248" y="4146909"/>
                </a:lnTo>
                <a:lnTo>
                  <a:pt x="0" y="4146909"/>
                </a:lnTo>
                <a:lnTo>
                  <a:pt x="0" y="0"/>
                </a:lnTo>
                <a:close/>
              </a:path>
            </a:pathLst>
          </a:custGeom>
          <a:blipFill>
            <a:blip r:embed="rId3"/>
            <a:stretch>
              <a:fillRect l="0" t="0" r="0" b="0"/>
            </a:stretch>
          </a:blipFill>
        </p:spPr>
      </p:sp>
      <p:sp>
        <p:nvSpPr>
          <p:cNvPr name="Freeform 11" id="11"/>
          <p:cNvSpPr/>
          <p:nvPr/>
        </p:nvSpPr>
        <p:spPr>
          <a:xfrm flipH="false" flipV="false" rot="0">
            <a:off x="9567512" y="3340775"/>
            <a:ext cx="8484440" cy="4078969"/>
          </a:xfrm>
          <a:custGeom>
            <a:avLst/>
            <a:gdLst/>
            <a:ahLst/>
            <a:cxnLst/>
            <a:rect r="r" b="b" t="t" l="l"/>
            <a:pathLst>
              <a:path h="4078969" w="8484440">
                <a:moveTo>
                  <a:pt x="0" y="0"/>
                </a:moveTo>
                <a:lnTo>
                  <a:pt x="8484441" y="0"/>
                </a:lnTo>
                <a:lnTo>
                  <a:pt x="8484441" y="4078969"/>
                </a:lnTo>
                <a:lnTo>
                  <a:pt x="0" y="4078969"/>
                </a:lnTo>
                <a:lnTo>
                  <a:pt x="0" y="0"/>
                </a:lnTo>
                <a:close/>
              </a:path>
            </a:pathLst>
          </a:custGeom>
          <a:blipFill>
            <a:blip r:embed="rId4"/>
            <a:stretch>
              <a:fillRect l="0" t="0" r="0" b="0"/>
            </a:stretch>
          </a:blipFill>
        </p:spPr>
      </p:sp>
      <p:sp>
        <p:nvSpPr>
          <p:cNvPr name="TextBox 12" id="12"/>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3" id="13"/>
          <p:cNvSpPr txBox="true"/>
          <p:nvPr/>
        </p:nvSpPr>
        <p:spPr>
          <a:xfrm rot="0">
            <a:off x="4550050" y="1196724"/>
            <a:ext cx="9123421" cy="635841"/>
          </a:xfrm>
          <a:prstGeom prst="rect">
            <a:avLst/>
          </a:prstGeom>
        </p:spPr>
        <p:txBody>
          <a:bodyPr anchor="t" rtlCol="false" tIns="0" lIns="0" bIns="0" rIns="0">
            <a:spAutoFit/>
          </a:bodyPr>
          <a:lstStyle/>
          <a:p>
            <a:pPr algn="r">
              <a:lnSpc>
                <a:spcPts val="4407"/>
              </a:lnSpc>
            </a:pPr>
            <a:r>
              <a:rPr lang="en-US" sz="4363" spc="87">
                <a:solidFill>
                  <a:srgbClr val="FFFFFF"/>
                </a:solidFill>
                <a:latin typeface="Poppins Bold"/>
              </a:rPr>
              <a:t>Dashboard  Staff Keuangan</a:t>
            </a:r>
          </a:p>
        </p:txBody>
      </p:sp>
      <p:sp>
        <p:nvSpPr>
          <p:cNvPr name="TextBox 14" id="14"/>
          <p:cNvSpPr txBox="true"/>
          <p:nvPr/>
        </p:nvSpPr>
        <p:spPr>
          <a:xfrm rot="0">
            <a:off x="1433336" y="1894720"/>
            <a:ext cx="2350502" cy="830808"/>
          </a:xfrm>
          <a:prstGeom prst="rect">
            <a:avLst/>
          </a:prstGeom>
        </p:spPr>
        <p:txBody>
          <a:bodyPr anchor="t" rtlCol="false" tIns="0" lIns="0" bIns="0" rIns="0">
            <a:spAutoFit/>
          </a:bodyPr>
          <a:lstStyle/>
          <a:p>
            <a:pPr algn="ctr">
              <a:lnSpc>
                <a:spcPts val="3078"/>
              </a:lnSpc>
            </a:pPr>
            <a:r>
              <a:rPr lang="en-US" sz="3048" spc="60">
                <a:solidFill>
                  <a:srgbClr val="FFFFFF"/>
                </a:solidFill>
                <a:latin typeface="Poppins Semi-Bold"/>
              </a:rPr>
              <a:t>Interface Website</a:t>
            </a:r>
            <a:r>
              <a:rPr lang="en-US" sz="3048" spc="60">
                <a:solidFill>
                  <a:srgbClr val="FFFFFF"/>
                </a:solidFill>
                <a:latin typeface="Poppins Semi-Bold"/>
              </a:rPr>
              <a:t> </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5591445" y="981075"/>
            <a:ext cx="10260050" cy="0"/>
          </a:xfrm>
          <a:prstGeom prst="line">
            <a:avLst/>
          </a:prstGeom>
          <a:ln cap="flat" w="19050">
            <a:solidFill>
              <a:srgbClr val="FFFFFF"/>
            </a:solidFill>
            <a:prstDash val="solid"/>
            <a:headEnd type="none" len="sm" w="sm"/>
            <a:tailEnd type="none" len="sm" w="sm"/>
          </a:ln>
        </p:spPr>
      </p:sp>
      <p:grpSp>
        <p:nvGrpSpPr>
          <p:cNvPr name="Group 3" id="3"/>
          <p:cNvGrpSpPr/>
          <p:nvPr/>
        </p:nvGrpSpPr>
        <p:grpSpPr>
          <a:xfrm rot="0">
            <a:off x="15236261" y="1028700"/>
            <a:ext cx="615234" cy="471658"/>
            <a:chOff x="0" y="0"/>
            <a:chExt cx="209267" cy="160431"/>
          </a:xfrm>
        </p:grpSpPr>
        <p:sp>
          <p:nvSpPr>
            <p:cNvPr name="Freeform 4" id="4"/>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5" id="5"/>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grpSp>
        <p:nvGrpSpPr>
          <p:cNvPr name="Group 6" id="6"/>
          <p:cNvGrpSpPr/>
          <p:nvPr/>
        </p:nvGrpSpPr>
        <p:grpSpPr>
          <a:xfrm rot="0">
            <a:off x="1433336" y="1777051"/>
            <a:ext cx="429772" cy="329477"/>
            <a:chOff x="0" y="0"/>
            <a:chExt cx="209267" cy="160431"/>
          </a:xfrm>
        </p:grpSpPr>
        <p:sp>
          <p:nvSpPr>
            <p:cNvPr name="Freeform 7" id="7"/>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8" id="8"/>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Freeform 9" id="9"/>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2"/>
            <a:stretch>
              <a:fillRect l="0" t="0" r="0" b="0"/>
            </a:stretch>
          </a:blipFill>
        </p:spPr>
      </p:sp>
      <p:sp>
        <p:nvSpPr>
          <p:cNvPr name="Freeform 10" id="10"/>
          <p:cNvSpPr/>
          <p:nvPr/>
        </p:nvSpPr>
        <p:spPr>
          <a:xfrm flipH="false" flipV="false" rot="0">
            <a:off x="421643" y="3225592"/>
            <a:ext cx="8940730" cy="4057753"/>
          </a:xfrm>
          <a:custGeom>
            <a:avLst/>
            <a:gdLst/>
            <a:ahLst/>
            <a:cxnLst/>
            <a:rect r="r" b="b" t="t" l="l"/>
            <a:pathLst>
              <a:path h="4057753" w="8940730">
                <a:moveTo>
                  <a:pt x="0" y="0"/>
                </a:moveTo>
                <a:lnTo>
                  <a:pt x="8940730" y="0"/>
                </a:lnTo>
                <a:lnTo>
                  <a:pt x="8940730" y="4057754"/>
                </a:lnTo>
                <a:lnTo>
                  <a:pt x="0" y="4057754"/>
                </a:lnTo>
                <a:lnTo>
                  <a:pt x="0" y="0"/>
                </a:lnTo>
                <a:close/>
              </a:path>
            </a:pathLst>
          </a:custGeom>
          <a:blipFill>
            <a:blip r:embed="rId3"/>
            <a:stretch>
              <a:fillRect l="0" t="0" r="0" b="0"/>
            </a:stretch>
          </a:blipFill>
        </p:spPr>
      </p:sp>
      <p:sp>
        <p:nvSpPr>
          <p:cNvPr name="Freeform 11" id="11"/>
          <p:cNvSpPr/>
          <p:nvPr/>
        </p:nvSpPr>
        <p:spPr>
          <a:xfrm flipH="false" flipV="false" rot="0">
            <a:off x="9591922" y="3170518"/>
            <a:ext cx="8525793" cy="4112828"/>
          </a:xfrm>
          <a:custGeom>
            <a:avLst/>
            <a:gdLst/>
            <a:ahLst/>
            <a:cxnLst/>
            <a:rect r="r" b="b" t="t" l="l"/>
            <a:pathLst>
              <a:path h="4112828" w="8525793">
                <a:moveTo>
                  <a:pt x="0" y="0"/>
                </a:moveTo>
                <a:lnTo>
                  <a:pt x="8525794" y="0"/>
                </a:lnTo>
                <a:lnTo>
                  <a:pt x="8525794" y="4112828"/>
                </a:lnTo>
                <a:lnTo>
                  <a:pt x="0" y="4112828"/>
                </a:lnTo>
                <a:lnTo>
                  <a:pt x="0" y="0"/>
                </a:lnTo>
                <a:close/>
              </a:path>
            </a:pathLst>
          </a:custGeom>
          <a:blipFill>
            <a:blip r:embed="rId4"/>
            <a:stretch>
              <a:fillRect l="0" t="0" r="0" b="0"/>
            </a:stretch>
          </a:blipFill>
        </p:spPr>
      </p:sp>
      <p:sp>
        <p:nvSpPr>
          <p:cNvPr name="TextBox 12" id="12"/>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3" id="13"/>
          <p:cNvSpPr txBox="true"/>
          <p:nvPr/>
        </p:nvSpPr>
        <p:spPr>
          <a:xfrm rot="0">
            <a:off x="4550050" y="1196724"/>
            <a:ext cx="10083745" cy="635841"/>
          </a:xfrm>
          <a:prstGeom prst="rect">
            <a:avLst/>
          </a:prstGeom>
        </p:spPr>
        <p:txBody>
          <a:bodyPr anchor="t" rtlCol="false" tIns="0" lIns="0" bIns="0" rIns="0">
            <a:spAutoFit/>
          </a:bodyPr>
          <a:lstStyle/>
          <a:p>
            <a:pPr algn="r">
              <a:lnSpc>
                <a:spcPts val="4407"/>
              </a:lnSpc>
            </a:pPr>
            <a:r>
              <a:rPr lang="en-US" sz="4363" spc="87">
                <a:solidFill>
                  <a:srgbClr val="FFFFFF"/>
                </a:solidFill>
                <a:latin typeface="Poppins Bold"/>
              </a:rPr>
              <a:t>Data Pemasukan Staff Keuangan</a:t>
            </a:r>
          </a:p>
        </p:txBody>
      </p:sp>
      <p:sp>
        <p:nvSpPr>
          <p:cNvPr name="TextBox 14" id="14"/>
          <p:cNvSpPr txBox="true"/>
          <p:nvPr/>
        </p:nvSpPr>
        <p:spPr>
          <a:xfrm rot="0">
            <a:off x="1433336" y="1894720"/>
            <a:ext cx="2350502" cy="830808"/>
          </a:xfrm>
          <a:prstGeom prst="rect">
            <a:avLst/>
          </a:prstGeom>
        </p:spPr>
        <p:txBody>
          <a:bodyPr anchor="t" rtlCol="false" tIns="0" lIns="0" bIns="0" rIns="0">
            <a:spAutoFit/>
          </a:bodyPr>
          <a:lstStyle/>
          <a:p>
            <a:pPr algn="ctr">
              <a:lnSpc>
                <a:spcPts val="3078"/>
              </a:lnSpc>
            </a:pPr>
            <a:r>
              <a:rPr lang="en-US" sz="3048" spc="60">
                <a:solidFill>
                  <a:srgbClr val="FFFFFF"/>
                </a:solidFill>
                <a:latin typeface="Poppins Semi-Bold"/>
              </a:rPr>
              <a:t>Interface Website</a:t>
            </a:r>
            <a:r>
              <a:rPr lang="en-US" sz="3048" spc="60">
                <a:solidFill>
                  <a:srgbClr val="FFFFFF"/>
                </a:solidFill>
                <a:latin typeface="Poppins Semi-Bold"/>
              </a:rPr>
              <a:t> </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5591445" y="981075"/>
            <a:ext cx="10260050" cy="0"/>
          </a:xfrm>
          <a:prstGeom prst="line">
            <a:avLst/>
          </a:prstGeom>
          <a:ln cap="flat" w="19050">
            <a:solidFill>
              <a:srgbClr val="FFFFFF"/>
            </a:solidFill>
            <a:prstDash val="solid"/>
            <a:headEnd type="none" len="sm" w="sm"/>
            <a:tailEnd type="none" len="sm" w="sm"/>
          </a:ln>
        </p:spPr>
      </p:sp>
      <p:grpSp>
        <p:nvGrpSpPr>
          <p:cNvPr name="Group 3" id="3"/>
          <p:cNvGrpSpPr/>
          <p:nvPr/>
        </p:nvGrpSpPr>
        <p:grpSpPr>
          <a:xfrm rot="0">
            <a:off x="15236261" y="1028700"/>
            <a:ext cx="615234" cy="471658"/>
            <a:chOff x="0" y="0"/>
            <a:chExt cx="209267" cy="160431"/>
          </a:xfrm>
        </p:grpSpPr>
        <p:sp>
          <p:nvSpPr>
            <p:cNvPr name="Freeform 4" id="4"/>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5" id="5"/>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grpSp>
        <p:nvGrpSpPr>
          <p:cNvPr name="Group 6" id="6"/>
          <p:cNvGrpSpPr/>
          <p:nvPr/>
        </p:nvGrpSpPr>
        <p:grpSpPr>
          <a:xfrm rot="0">
            <a:off x="1433336" y="1777051"/>
            <a:ext cx="429772" cy="329477"/>
            <a:chOff x="0" y="0"/>
            <a:chExt cx="209267" cy="160431"/>
          </a:xfrm>
        </p:grpSpPr>
        <p:sp>
          <p:nvSpPr>
            <p:cNvPr name="Freeform 7" id="7"/>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8" id="8"/>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Freeform 9" id="9"/>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2"/>
            <a:stretch>
              <a:fillRect l="0" t="0" r="0" b="0"/>
            </a:stretch>
          </a:blipFill>
        </p:spPr>
      </p:sp>
      <p:sp>
        <p:nvSpPr>
          <p:cNvPr name="Freeform 10" id="10"/>
          <p:cNvSpPr/>
          <p:nvPr/>
        </p:nvSpPr>
        <p:spPr>
          <a:xfrm flipH="false" flipV="false" rot="0">
            <a:off x="537002" y="3255275"/>
            <a:ext cx="8310002" cy="3776449"/>
          </a:xfrm>
          <a:custGeom>
            <a:avLst/>
            <a:gdLst/>
            <a:ahLst/>
            <a:cxnLst/>
            <a:rect r="r" b="b" t="t" l="l"/>
            <a:pathLst>
              <a:path h="3776449" w="8310002">
                <a:moveTo>
                  <a:pt x="0" y="0"/>
                </a:moveTo>
                <a:lnTo>
                  <a:pt x="8310002" y="0"/>
                </a:lnTo>
                <a:lnTo>
                  <a:pt x="8310002" y="3776450"/>
                </a:lnTo>
                <a:lnTo>
                  <a:pt x="0" y="3776450"/>
                </a:lnTo>
                <a:lnTo>
                  <a:pt x="0" y="0"/>
                </a:lnTo>
                <a:close/>
              </a:path>
            </a:pathLst>
          </a:custGeom>
          <a:blipFill>
            <a:blip r:embed="rId3"/>
            <a:stretch>
              <a:fillRect l="0" t="0" r="0" b="0"/>
            </a:stretch>
          </a:blipFill>
        </p:spPr>
      </p:sp>
      <p:sp>
        <p:nvSpPr>
          <p:cNvPr name="Freeform 11" id="11"/>
          <p:cNvSpPr/>
          <p:nvPr/>
        </p:nvSpPr>
        <p:spPr>
          <a:xfrm flipH="false" flipV="false" rot="0">
            <a:off x="9238646" y="3300990"/>
            <a:ext cx="7793279" cy="3730735"/>
          </a:xfrm>
          <a:custGeom>
            <a:avLst/>
            <a:gdLst/>
            <a:ahLst/>
            <a:cxnLst/>
            <a:rect r="r" b="b" t="t" l="l"/>
            <a:pathLst>
              <a:path h="3730735" w="7793279">
                <a:moveTo>
                  <a:pt x="0" y="0"/>
                </a:moveTo>
                <a:lnTo>
                  <a:pt x="7793279" y="0"/>
                </a:lnTo>
                <a:lnTo>
                  <a:pt x="7793279" y="3730735"/>
                </a:lnTo>
                <a:lnTo>
                  <a:pt x="0" y="3730735"/>
                </a:lnTo>
                <a:lnTo>
                  <a:pt x="0" y="0"/>
                </a:lnTo>
                <a:close/>
              </a:path>
            </a:pathLst>
          </a:custGeom>
          <a:blipFill>
            <a:blip r:embed="rId4"/>
            <a:stretch>
              <a:fillRect l="0" t="0" r="0" b="0"/>
            </a:stretch>
          </a:blipFill>
        </p:spPr>
      </p:sp>
      <p:sp>
        <p:nvSpPr>
          <p:cNvPr name="TextBox 12" id="12"/>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3" id="13"/>
          <p:cNvSpPr txBox="true"/>
          <p:nvPr/>
        </p:nvSpPr>
        <p:spPr>
          <a:xfrm rot="0">
            <a:off x="4550050" y="1196724"/>
            <a:ext cx="10083745" cy="635841"/>
          </a:xfrm>
          <a:prstGeom prst="rect">
            <a:avLst/>
          </a:prstGeom>
        </p:spPr>
        <p:txBody>
          <a:bodyPr anchor="t" rtlCol="false" tIns="0" lIns="0" bIns="0" rIns="0">
            <a:spAutoFit/>
          </a:bodyPr>
          <a:lstStyle/>
          <a:p>
            <a:pPr algn="r">
              <a:lnSpc>
                <a:spcPts val="4407"/>
              </a:lnSpc>
            </a:pPr>
            <a:r>
              <a:rPr lang="en-US" sz="4363" spc="87">
                <a:solidFill>
                  <a:srgbClr val="FFFFFF"/>
                </a:solidFill>
                <a:latin typeface="Poppins Bold"/>
              </a:rPr>
              <a:t>Data Pengeluaran Staff Keuangan</a:t>
            </a:r>
          </a:p>
        </p:txBody>
      </p:sp>
      <p:sp>
        <p:nvSpPr>
          <p:cNvPr name="TextBox 14" id="14"/>
          <p:cNvSpPr txBox="true"/>
          <p:nvPr/>
        </p:nvSpPr>
        <p:spPr>
          <a:xfrm rot="0">
            <a:off x="1433336" y="1894720"/>
            <a:ext cx="2350502" cy="830808"/>
          </a:xfrm>
          <a:prstGeom prst="rect">
            <a:avLst/>
          </a:prstGeom>
        </p:spPr>
        <p:txBody>
          <a:bodyPr anchor="t" rtlCol="false" tIns="0" lIns="0" bIns="0" rIns="0">
            <a:spAutoFit/>
          </a:bodyPr>
          <a:lstStyle/>
          <a:p>
            <a:pPr algn="ctr">
              <a:lnSpc>
                <a:spcPts val="3078"/>
              </a:lnSpc>
            </a:pPr>
            <a:r>
              <a:rPr lang="en-US" sz="3048" spc="60">
                <a:solidFill>
                  <a:srgbClr val="FFFFFF"/>
                </a:solidFill>
                <a:latin typeface="Poppins Semi-Bold"/>
              </a:rPr>
              <a:t>Interface Website</a:t>
            </a:r>
            <a:r>
              <a:rPr lang="en-US" sz="3048" spc="60">
                <a:solidFill>
                  <a:srgbClr val="FFFFFF"/>
                </a:solidFill>
                <a:latin typeface="Poppins Semi-Bold"/>
              </a:rPr>
              <a:t> </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5591445" y="981075"/>
            <a:ext cx="10260050" cy="0"/>
          </a:xfrm>
          <a:prstGeom prst="line">
            <a:avLst/>
          </a:prstGeom>
          <a:ln cap="flat" w="19050">
            <a:solidFill>
              <a:srgbClr val="FFFFFF"/>
            </a:solidFill>
            <a:prstDash val="solid"/>
            <a:headEnd type="none" len="sm" w="sm"/>
            <a:tailEnd type="none" len="sm" w="sm"/>
          </a:ln>
        </p:spPr>
      </p:sp>
      <p:grpSp>
        <p:nvGrpSpPr>
          <p:cNvPr name="Group 3" id="3"/>
          <p:cNvGrpSpPr/>
          <p:nvPr/>
        </p:nvGrpSpPr>
        <p:grpSpPr>
          <a:xfrm rot="0">
            <a:off x="15236261" y="1028700"/>
            <a:ext cx="615234" cy="471658"/>
            <a:chOff x="0" y="0"/>
            <a:chExt cx="209267" cy="160431"/>
          </a:xfrm>
        </p:grpSpPr>
        <p:sp>
          <p:nvSpPr>
            <p:cNvPr name="Freeform 4" id="4"/>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5" id="5"/>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grpSp>
        <p:nvGrpSpPr>
          <p:cNvPr name="Group 6" id="6"/>
          <p:cNvGrpSpPr/>
          <p:nvPr/>
        </p:nvGrpSpPr>
        <p:grpSpPr>
          <a:xfrm rot="0">
            <a:off x="1433336" y="1777051"/>
            <a:ext cx="429772" cy="329477"/>
            <a:chOff x="0" y="0"/>
            <a:chExt cx="209267" cy="160431"/>
          </a:xfrm>
        </p:grpSpPr>
        <p:sp>
          <p:nvSpPr>
            <p:cNvPr name="Freeform 7" id="7"/>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8" id="8"/>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Freeform 9" id="9"/>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2"/>
            <a:stretch>
              <a:fillRect l="0" t="0" r="0" b="0"/>
            </a:stretch>
          </a:blipFill>
        </p:spPr>
      </p:sp>
      <p:sp>
        <p:nvSpPr>
          <p:cNvPr name="Freeform 10" id="10"/>
          <p:cNvSpPr/>
          <p:nvPr/>
        </p:nvSpPr>
        <p:spPr>
          <a:xfrm flipH="false" flipV="false" rot="0">
            <a:off x="2795087" y="2896978"/>
            <a:ext cx="13396244" cy="6459934"/>
          </a:xfrm>
          <a:custGeom>
            <a:avLst/>
            <a:gdLst/>
            <a:ahLst/>
            <a:cxnLst/>
            <a:rect r="r" b="b" t="t" l="l"/>
            <a:pathLst>
              <a:path h="6459934" w="13396244">
                <a:moveTo>
                  <a:pt x="0" y="0"/>
                </a:moveTo>
                <a:lnTo>
                  <a:pt x="13396244" y="0"/>
                </a:lnTo>
                <a:lnTo>
                  <a:pt x="13396244" y="6459935"/>
                </a:lnTo>
                <a:lnTo>
                  <a:pt x="0" y="6459935"/>
                </a:lnTo>
                <a:lnTo>
                  <a:pt x="0" y="0"/>
                </a:lnTo>
                <a:close/>
              </a:path>
            </a:pathLst>
          </a:custGeom>
          <a:blipFill>
            <a:blip r:embed="rId3"/>
            <a:stretch>
              <a:fillRect l="0" t="0" r="0" b="0"/>
            </a:stretch>
          </a:blipFill>
        </p:spPr>
      </p:sp>
      <p:sp>
        <p:nvSpPr>
          <p:cNvPr name="TextBox 11" id="11"/>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2" id="12"/>
          <p:cNvSpPr txBox="true"/>
          <p:nvPr/>
        </p:nvSpPr>
        <p:spPr>
          <a:xfrm rot="0">
            <a:off x="3783838" y="1189245"/>
            <a:ext cx="10083745" cy="635841"/>
          </a:xfrm>
          <a:prstGeom prst="rect">
            <a:avLst/>
          </a:prstGeom>
        </p:spPr>
        <p:txBody>
          <a:bodyPr anchor="t" rtlCol="false" tIns="0" lIns="0" bIns="0" rIns="0">
            <a:spAutoFit/>
          </a:bodyPr>
          <a:lstStyle/>
          <a:p>
            <a:pPr algn="r">
              <a:lnSpc>
                <a:spcPts val="4407"/>
              </a:lnSpc>
            </a:pPr>
            <a:r>
              <a:rPr lang="en-US" sz="4363" spc="87">
                <a:solidFill>
                  <a:srgbClr val="FFFFFF"/>
                </a:solidFill>
                <a:latin typeface="Poppins Bold"/>
              </a:rPr>
              <a:t>Laporan  Staff Keuangan</a:t>
            </a:r>
          </a:p>
        </p:txBody>
      </p:sp>
      <p:sp>
        <p:nvSpPr>
          <p:cNvPr name="TextBox 13" id="13"/>
          <p:cNvSpPr txBox="true"/>
          <p:nvPr/>
        </p:nvSpPr>
        <p:spPr>
          <a:xfrm rot="0">
            <a:off x="1433336" y="1894720"/>
            <a:ext cx="2350502" cy="830808"/>
          </a:xfrm>
          <a:prstGeom prst="rect">
            <a:avLst/>
          </a:prstGeom>
        </p:spPr>
        <p:txBody>
          <a:bodyPr anchor="t" rtlCol="false" tIns="0" lIns="0" bIns="0" rIns="0">
            <a:spAutoFit/>
          </a:bodyPr>
          <a:lstStyle/>
          <a:p>
            <a:pPr algn="ctr">
              <a:lnSpc>
                <a:spcPts val="3078"/>
              </a:lnSpc>
            </a:pPr>
            <a:r>
              <a:rPr lang="en-US" sz="3048" spc="60">
                <a:solidFill>
                  <a:srgbClr val="FFFFFF"/>
                </a:solidFill>
                <a:latin typeface="Poppins Semi-Bold"/>
              </a:rPr>
              <a:t>Interface Website</a:t>
            </a:r>
            <a:r>
              <a:rPr lang="en-US" sz="3048" spc="60">
                <a:solidFill>
                  <a:srgbClr val="FFFFFF"/>
                </a:solidFill>
                <a:latin typeface="Poppins Semi-Bold"/>
              </a:rPr>
              <a:t> </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5591445" y="981075"/>
            <a:ext cx="10260050" cy="0"/>
          </a:xfrm>
          <a:prstGeom prst="line">
            <a:avLst/>
          </a:prstGeom>
          <a:ln cap="flat" w="19050">
            <a:solidFill>
              <a:srgbClr val="FFFFFF"/>
            </a:solidFill>
            <a:prstDash val="solid"/>
            <a:headEnd type="none" len="sm" w="sm"/>
            <a:tailEnd type="none" len="sm" w="sm"/>
          </a:ln>
        </p:spPr>
      </p:sp>
      <p:grpSp>
        <p:nvGrpSpPr>
          <p:cNvPr name="Group 3" id="3"/>
          <p:cNvGrpSpPr/>
          <p:nvPr/>
        </p:nvGrpSpPr>
        <p:grpSpPr>
          <a:xfrm rot="0">
            <a:off x="15236261" y="1028700"/>
            <a:ext cx="615234" cy="471658"/>
            <a:chOff x="0" y="0"/>
            <a:chExt cx="209267" cy="160431"/>
          </a:xfrm>
        </p:grpSpPr>
        <p:sp>
          <p:nvSpPr>
            <p:cNvPr name="Freeform 4" id="4"/>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5" id="5"/>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grpSp>
        <p:nvGrpSpPr>
          <p:cNvPr name="Group 6" id="6"/>
          <p:cNvGrpSpPr/>
          <p:nvPr/>
        </p:nvGrpSpPr>
        <p:grpSpPr>
          <a:xfrm rot="0">
            <a:off x="1433336" y="1777051"/>
            <a:ext cx="429772" cy="329477"/>
            <a:chOff x="0" y="0"/>
            <a:chExt cx="209267" cy="160431"/>
          </a:xfrm>
        </p:grpSpPr>
        <p:sp>
          <p:nvSpPr>
            <p:cNvPr name="Freeform 7" id="7"/>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8" id="8"/>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Freeform 9" id="9"/>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2"/>
            <a:stretch>
              <a:fillRect l="0" t="0" r="0" b="0"/>
            </a:stretch>
          </a:blipFill>
        </p:spPr>
      </p:sp>
      <p:sp>
        <p:nvSpPr>
          <p:cNvPr name="Freeform 10" id="10"/>
          <p:cNvSpPr/>
          <p:nvPr/>
        </p:nvSpPr>
        <p:spPr>
          <a:xfrm flipH="false" flipV="false" rot="0">
            <a:off x="2608587" y="2896978"/>
            <a:ext cx="13400250" cy="6462379"/>
          </a:xfrm>
          <a:custGeom>
            <a:avLst/>
            <a:gdLst/>
            <a:ahLst/>
            <a:cxnLst/>
            <a:rect r="r" b="b" t="t" l="l"/>
            <a:pathLst>
              <a:path h="6462379" w="13400250">
                <a:moveTo>
                  <a:pt x="0" y="0"/>
                </a:moveTo>
                <a:lnTo>
                  <a:pt x="13400251" y="0"/>
                </a:lnTo>
                <a:lnTo>
                  <a:pt x="13400251" y="6462379"/>
                </a:lnTo>
                <a:lnTo>
                  <a:pt x="0" y="6462379"/>
                </a:lnTo>
                <a:lnTo>
                  <a:pt x="0" y="0"/>
                </a:lnTo>
                <a:close/>
              </a:path>
            </a:pathLst>
          </a:custGeom>
          <a:blipFill>
            <a:blip r:embed="rId3"/>
            <a:stretch>
              <a:fillRect l="0" t="0" r="0" b="0"/>
            </a:stretch>
          </a:blipFill>
        </p:spPr>
      </p:sp>
      <p:sp>
        <p:nvSpPr>
          <p:cNvPr name="TextBox 11" id="11"/>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2" id="12"/>
          <p:cNvSpPr txBox="true"/>
          <p:nvPr/>
        </p:nvSpPr>
        <p:spPr>
          <a:xfrm rot="0">
            <a:off x="4322202" y="1189245"/>
            <a:ext cx="10083745" cy="635841"/>
          </a:xfrm>
          <a:prstGeom prst="rect">
            <a:avLst/>
          </a:prstGeom>
        </p:spPr>
        <p:txBody>
          <a:bodyPr anchor="t" rtlCol="false" tIns="0" lIns="0" bIns="0" rIns="0">
            <a:spAutoFit/>
          </a:bodyPr>
          <a:lstStyle/>
          <a:p>
            <a:pPr algn="r">
              <a:lnSpc>
                <a:spcPts val="4407"/>
              </a:lnSpc>
            </a:pPr>
            <a:r>
              <a:rPr lang="en-US" sz="4363" spc="87">
                <a:solidFill>
                  <a:srgbClr val="FFFFFF"/>
                </a:solidFill>
                <a:latin typeface="Poppins Bold"/>
              </a:rPr>
              <a:t>Cetak Laporan  Staff Keuangan</a:t>
            </a:r>
          </a:p>
        </p:txBody>
      </p:sp>
      <p:sp>
        <p:nvSpPr>
          <p:cNvPr name="TextBox 13" id="13"/>
          <p:cNvSpPr txBox="true"/>
          <p:nvPr/>
        </p:nvSpPr>
        <p:spPr>
          <a:xfrm rot="0">
            <a:off x="1433336" y="1894720"/>
            <a:ext cx="2350502" cy="830808"/>
          </a:xfrm>
          <a:prstGeom prst="rect">
            <a:avLst/>
          </a:prstGeom>
        </p:spPr>
        <p:txBody>
          <a:bodyPr anchor="t" rtlCol="false" tIns="0" lIns="0" bIns="0" rIns="0">
            <a:spAutoFit/>
          </a:bodyPr>
          <a:lstStyle/>
          <a:p>
            <a:pPr algn="ctr">
              <a:lnSpc>
                <a:spcPts val="3078"/>
              </a:lnSpc>
            </a:pPr>
            <a:r>
              <a:rPr lang="en-US" sz="3048" spc="60">
                <a:solidFill>
                  <a:srgbClr val="FFFFFF"/>
                </a:solidFill>
                <a:latin typeface="Poppins Semi-Bold"/>
              </a:rPr>
              <a:t>Interface Website</a:t>
            </a:r>
            <a:r>
              <a:rPr lang="en-US" sz="3048" spc="60">
                <a:solidFill>
                  <a:srgbClr val="FFFFFF"/>
                </a:solidFill>
                <a:latin typeface="Poppins Semi-Bold"/>
              </a:rPr>
              <a:t>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5591445" y="981075"/>
            <a:ext cx="1026005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6623282" y="9258300"/>
            <a:ext cx="10636018"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10800000">
            <a:off x="5591445" y="9017931"/>
            <a:ext cx="480738" cy="480738"/>
          </a:xfrm>
          <a:custGeom>
            <a:avLst/>
            <a:gdLst/>
            <a:ahLst/>
            <a:cxnLst/>
            <a:rect r="r" b="b" t="t" l="l"/>
            <a:pathLst>
              <a:path h="480738" w="480738">
                <a:moveTo>
                  <a:pt x="0" y="0"/>
                </a:moveTo>
                <a:lnTo>
                  <a:pt x="480738" y="0"/>
                </a:lnTo>
                <a:lnTo>
                  <a:pt x="480738" y="480738"/>
                </a:lnTo>
                <a:lnTo>
                  <a:pt x="0" y="4807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6812452" y="1905516"/>
            <a:ext cx="5405586" cy="7950615"/>
          </a:xfrm>
          <a:prstGeom prst="rect">
            <a:avLst/>
          </a:prstGeom>
        </p:spPr>
        <p:txBody>
          <a:bodyPr anchor="t" rtlCol="false" tIns="0" lIns="0" bIns="0" rIns="0">
            <a:spAutoFit/>
          </a:bodyPr>
          <a:lstStyle/>
          <a:p>
            <a:pPr algn="ctr">
              <a:lnSpc>
                <a:spcPts val="3302"/>
              </a:lnSpc>
              <a:spcBef>
                <a:spcPct val="0"/>
              </a:spcBef>
            </a:pPr>
            <a:r>
              <a:rPr lang="en-US" sz="2358" spc="141">
                <a:solidFill>
                  <a:srgbClr val="FFFFFF"/>
                </a:solidFill>
                <a:latin typeface="TT Hoves Bold"/>
              </a:rPr>
              <a:t>Berikut ini fungsi staff keuangan:</a:t>
            </a:r>
          </a:p>
          <a:p>
            <a:pPr algn="ctr">
              <a:lnSpc>
                <a:spcPts val="3302"/>
              </a:lnSpc>
              <a:spcBef>
                <a:spcPct val="0"/>
              </a:spcBef>
            </a:pPr>
          </a:p>
          <a:p>
            <a:pPr marL="509233" indent="-254617" lvl="1">
              <a:lnSpc>
                <a:spcPts val="3302"/>
              </a:lnSpc>
              <a:spcBef>
                <a:spcPct val="0"/>
              </a:spcBef>
              <a:buFont typeface="Arial"/>
              <a:buChar char="•"/>
            </a:pPr>
            <a:r>
              <a:rPr lang="en-US" sz="2358" spc="141">
                <a:solidFill>
                  <a:srgbClr val="FFFFFF"/>
                </a:solidFill>
                <a:latin typeface="TT Hoves"/>
              </a:rPr>
              <a:t>Input Tanggal pengeluaran</a:t>
            </a:r>
          </a:p>
          <a:p>
            <a:pPr marL="509233" indent="-254617" lvl="1">
              <a:lnSpc>
                <a:spcPts val="3302"/>
              </a:lnSpc>
              <a:spcBef>
                <a:spcPct val="0"/>
              </a:spcBef>
              <a:buFont typeface="Arial"/>
              <a:buChar char="•"/>
            </a:pPr>
            <a:r>
              <a:rPr lang="en-US" sz="2358" spc="141">
                <a:solidFill>
                  <a:srgbClr val="FFFFFF"/>
                </a:solidFill>
                <a:latin typeface="TT Hoves"/>
              </a:rPr>
              <a:t>Input Keterangan pengeluaran</a:t>
            </a:r>
          </a:p>
          <a:p>
            <a:pPr marL="509233" indent="-254617" lvl="1">
              <a:lnSpc>
                <a:spcPts val="3302"/>
              </a:lnSpc>
              <a:spcBef>
                <a:spcPct val="0"/>
              </a:spcBef>
              <a:buFont typeface="Arial"/>
              <a:buChar char="•"/>
            </a:pPr>
            <a:r>
              <a:rPr lang="en-US" sz="2358" spc="141">
                <a:solidFill>
                  <a:srgbClr val="FFFFFF"/>
                </a:solidFill>
                <a:latin typeface="TT Hoves"/>
              </a:rPr>
              <a:t>Input judul laporan pengeluaran</a:t>
            </a:r>
          </a:p>
          <a:p>
            <a:pPr marL="509233" indent="-254617" lvl="1">
              <a:lnSpc>
                <a:spcPts val="3302"/>
              </a:lnSpc>
              <a:spcBef>
                <a:spcPct val="0"/>
              </a:spcBef>
              <a:buFont typeface="Arial"/>
              <a:buChar char="•"/>
            </a:pPr>
            <a:r>
              <a:rPr lang="en-US" sz="2358" spc="141">
                <a:solidFill>
                  <a:srgbClr val="FFFFFF"/>
                </a:solidFill>
                <a:latin typeface="TT Hoves"/>
              </a:rPr>
              <a:t>Input jumlah pengeluaran</a:t>
            </a:r>
          </a:p>
          <a:p>
            <a:pPr marL="509233" indent="-254617" lvl="1">
              <a:lnSpc>
                <a:spcPts val="3302"/>
              </a:lnSpc>
              <a:spcBef>
                <a:spcPct val="0"/>
              </a:spcBef>
              <a:buFont typeface="Arial"/>
              <a:buChar char="•"/>
            </a:pPr>
            <a:r>
              <a:rPr lang="en-US" sz="2358" spc="141">
                <a:solidFill>
                  <a:srgbClr val="FFFFFF"/>
                </a:solidFill>
                <a:latin typeface="TT Hoves"/>
              </a:rPr>
              <a:t>Input Tanggal pemasukan</a:t>
            </a:r>
          </a:p>
          <a:p>
            <a:pPr marL="509233" indent="-254617" lvl="1">
              <a:lnSpc>
                <a:spcPts val="3302"/>
              </a:lnSpc>
              <a:spcBef>
                <a:spcPct val="0"/>
              </a:spcBef>
              <a:buFont typeface="Arial"/>
              <a:buChar char="•"/>
            </a:pPr>
            <a:r>
              <a:rPr lang="en-US" sz="2358" spc="141">
                <a:solidFill>
                  <a:srgbClr val="FFFFFF"/>
                </a:solidFill>
                <a:latin typeface="TT Hoves"/>
              </a:rPr>
              <a:t>Input Keterangan pemasukan</a:t>
            </a:r>
          </a:p>
          <a:p>
            <a:pPr marL="509233" indent="-254617" lvl="1">
              <a:lnSpc>
                <a:spcPts val="3302"/>
              </a:lnSpc>
              <a:spcBef>
                <a:spcPct val="0"/>
              </a:spcBef>
              <a:buFont typeface="Arial"/>
              <a:buChar char="•"/>
            </a:pPr>
            <a:r>
              <a:rPr lang="en-US" sz="2358" spc="141">
                <a:solidFill>
                  <a:srgbClr val="FFFFFF"/>
                </a:solidFill>
                <a:latin typeface="TT Hoves"/>
              </a:rPr>
              <a:t>Input judul laporan pemasukan</a:t>
            </a:r>
          </a:p>
          <a:p>
            <a:pPr marL="509233" indent="-254617" lvl="1">
              <a:lnSpc>
                <a:spcPts val="3302"/>
              </a:lnSpc>
              <a:spcBef>
                <a:spcPct val="0"/>
              </a:spcBef>
              <a:buFont typeface="Arial"/>
              <a:buChar char="•"/>
            </a:pPr>
            <a:r>
              <a:rPr lang="en-US" sz="2358" spc="141">
                <a:solidFill>
                  <a:srgbClr val="FFFFFF"/>
                </a:solidFill>
                <a:latin typeface="TT Hoves"/>
              </a:rPr>
              <a:t>Input jumlah pemasukan</a:t>
            </a:r>
          </a:p>
          <a:p>
            <a:pPr marL="509233" indent="-254617" lvl="1">
              <a:lnSpc>
                <a:spcPts val="3302"/>
              </a:lnSpc>
              <a:spcBef>
                <a:spcPct val="0"/>
              </a:spcBef>
              <a:buFont typeface="Arial"/>
              <a:buChar char="•"/>
            </a:pPr>
            <a:r>
              <a:rPr lang="en-US" sz="2358" spc="141">
                <a:solidFill>
                  <a:srgbClr val="FFFFFF"/>
                </a:solidFill>
                <a:latin typeface="TT Hoves"/>
              </a:rPr>
              <a:t>Input file bukti pelaporan</a:t>
            </a:r>
          </a:p>
          <a:p>
            <a:pPr marL="509233" indent="-254617" lvl="1">
              <a:lnSpc>
                <a:spcPts val="3302"/>
              </a:lnSpc>
              <a:spcBef>
                <a:spcPct val="0"/>
              </a:spcBef>
              <a:buFont typeface="Arial"/>
              <a:buChar char="•"/>
            </a:pPr>
            <a:r>
              <a:rPr lang="en-US" sz="2358" spc="141">
                <a:solidFill>
                  <a:srgbClr val="FFFFFF"/>
                </a:solidFill>
                <a:latin typeface="TT Hoves"/>
              </a:rPr>
              <a:t>Mencetak laporan pemasukan</a:t>
            </a:r>
          </a:p>
          <a:p>
            <a:pPr marL="509233" indent="-254617" lvl="1">
              <a:lnSpc>
                <a:spcPts val="3302"/>
              </a:lnSpc>
              <a:spcBef>
                <a:spcPct val="0"/>
              </a:spcBef>
              <a:buFont typeface="Arial"/>
              <a:buChar char="•"/>
            </a:pPr>
            <a:r>
              <a:rPr lang="en-US" sz="2358" spc="141">
                <a:solidFill>
                  <a:srgbClr val="FFFFFF"/>
                </a:solidFill>
                <a:latin typeface="TT Hoves"/>
              </a:rPr>
              <a:t>Mencetak laporan pengeluaran</a:t>
            </a:r>
          </a:p>
          <a:p>
            <a:pPr marL="509233" indent="-254617" lvl="1">
              <a:lnSpc>
                <a:spcPts val="3302"/>
              </a:lnSpc>
              <a:spcBef>
                <a:spcPct val="0"/>
              </a:spcBef>
              <a:buFont typeface="Arial"/>
              <a:buChar char="•"/>
            </a:pPr>
            <a:r>
              <a:rPr lang="en-US" sz="2358" spc="141">
                <a:solidFill>
                  <a:srgbClr val="FFFFFF"/>
                </a:solidFill>
                <a:latin typeface="TT Hoves"/>
              </a:rPr>
              <a:t>View Laporan keuangan</a:t>
            </a:r>
          </a:p>
          <a:p>
            <a:pPr marL="509233" indent="-254617" lvl="1">
              <a:lnSpc>
                <a:spcPts val="3302"/>
              </a:lnSpc>
              <a:spcBef>
                <a:spcPct val="0"/>
              </a:spcBef>
              <a:buFont typeface="Arial"/>
              <a:buChar char="•"/>
            </a:pPr>
            <a:r>
              <a:rPr lang="en-US" sz="2358" spc="141">
                <a:solidFill>
                  <a:srgbClr val="FFFFFF"/>
                </a:solidFill>
                <a:latin typeface="TT Hoves"/>
              </a:rPr>
              <a:t>View Pelaporan Staff Biasa</a:t>
            </a:r>
          </a:p>
          <a:p>
            <a:pPr marL="509233" indent="-254617" lvl="1">
              <a:lnSpc>
                <a:spcPts val="3302"/>
              </a:lnSpc>
              <a:spcBef>
                <a:spcPct val="0"/>
              </a:spcBef>
              <a:buFont typeface="Arial"/>
              <a:buChar char="•"/>
            </a:pPr>
            <a:r>
              <a:rPr lang="en-US" sz="2358" spc="141">
                <a:solidFill>
                  <a:srgbClr val="FFFFFF"/>
                </a:solidFill>
                <a:latin typeface="TT Hoves"/>
              </a:rPr>
              <a:t>View Data Pengeluaran</a:t>
            </a:r>
          </a:p>
          <a:p>
            <a:pPr marL="509233" indent="-254617" lvl="1">
              <a:lnSpc>
                <a:spcPts val="3302"/>
              </a:lnSpc>
              <a:spcBef>
                <a:spcPct val="0"/>
              </a:spcBef>
              <a:buFont typeface="Arial"/>
              <a:buChar char="•"/>
            </a:pPr>
            <a:r>
              <a:rPr lang="en-US" sz="2358" spc="141">
                <a:solidFill>
                  <a:srgbClr val="FFFFFF"/>
                </a:solidFill>
                <a:latin typeface="TT Hoves"/>
              </a:rPr>
              <a:t>View Data Pemasukan</a:t>
            </a:r>
          </a:p>
          <a:p>
            <a:pPr>
              <a:lnSpc>
                <a:spcPts val="3302"/>
              </a:lnSpc>
              <a:spcBef>
                <a:spcPct val="0"/>
              </a:spcBef>
            </a:pPr>
          </a:p>
          <a:p>
            <a:pPr algn="ctr">
              <a:lnSpc>
                <a:spcPts val="3302"/>
              </a:lnSpc>
              <a:spcBef>
                <a:spcPct val="0"/>
              </a:spcBef>
            </a:pPr>
          </a:p>
        </p:txBody>
      </p:sp>
      <p:sp>
        <p:nvSpPr>
          <p:cNvPr name="Freeform 7" id="7"/>
          <p:cNvSpPr/>
          <p:nvPr/>
        </p:nvSpPr>
        <p:spPr>
          <a:xfrm flipH="false" flipV="false" rot="0">
            <a:off x="6533505" y="3062287"/>
            <a:ext cx="179555" cy="4114800"/>
          </a:xfrm>
          <a:custGeom>
            <a:avLst/>
            <a:gdLst/>
            <a:ahLst/>
            <a:cxnLst/>
            <a:rect r="r" b="b" t="t" l="l"/>
            <a:pathLst>
              <a:path h="4114800" w="179555">
                <a:moveTo>
                  <a:pt x="0" y="0"/>
                </a:moveTo>
                <a:lnTo>
                  <a:pt x="179554" y="0"/>
                </a:lnTo>
                <a:lnTo>
                  <a:pt x="17955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28700" y="9031080"/>
            <a:ext cx="3723035"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2 SI A</a:t>
            </a:r>
          </a:p>
        </p:txBody>
      </p:sp>
      <p:sp>
        <p:nvSpPr>
          <p:cNvPr name="TextBox 9" id="9"/>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0" id="10"/>
          <p:cNvSpPr txBox="true"/>
          <p:nvPr/>
        </p:nvSpPr>
        <p:spPr>
          <a:xfrm rot="0">
            <a:off x="418404" y="1905516"/>
            <a:ext cx="5910499" cy="5016881"/>
          </a:xfrm>
          <a:prstGeom prst="rect">
            <a:avLst/>
          </a:prstGeom>
        </p:spPr>
        <p:txBody>
          <a:bodyPr anchor="t" rtlCol="false" tIns="0" lIns="0" bIns="0" rIns="0">
            <a:spAutoFit/>
          </a:bodyPr>
          <a:lstStyle/>
          <a:p>
            <a:pPr>
              <a:lnSpc>
                <a:spcPts val="3303"/>
              </a:lnSpc>
            </a:pPr>
            <a:r>
              <a:rPr lang="en-US" sz="2359" spc="141">
                <a:solidFill>
                  <a:srgbClr val="FFFFFF"/>
                </a:solidFill>
                <a:latin typeface="TT Hoves Bold"/>
              </a:rPr>
              <a:t>Admin fungsi utama yaitu :</a:t>
            </a:r>
          </a:p>
          <a:p>
            <a:pPr>
              <a:lnSpc>
                <a:spcPts val="3303"/>
              </a:lnSpc>
            </a:pPr>
          </a:p>
          <a:p>
            <a:pPr marL="509523" indent="-254761" lvl="1">
              <a:lnSpc>
                <a:spcPts val="3303"/>
              </a:lnSpc>
              <a:buFont typeface="Arial"/>
              <a:buChar char="•"/>
            </a:pPr>
            <a:r>
              <a:rPr lang="en-US" sz="2359" spc="141">
                <a:solidFill>
                  <a:srgbClr val="FFFFFF"/>
                </a:solidFill>
                <a:latin typeface="TT Hoves"/>
              </a:rPr>
              <a:t>Input Nama User (Staff Puskesmas)</a:t>
            </a:r>
          </a:p>
          <a:p>
            <a:pPr marL="509523" indent="-254761" lvl="1">
              <a:lnSpc>
                <a:spcPts val="3303"/>
              </a:lnSpc>
              <a:buFont typeface="Arial"/>
              <a:buChar char="•"/>
            </a:pPr>
            <a:r>
              <a:rPr lang="en-US" sz="2359" spc="141">
                <a:solidFill>
                  <a:srgbClr val="FFFFFF"/>
                </a:solidFill>
                <a:latin typeface="TT Hoves"/>
              </a:rPr>
              <a:t>Input E-mail</a:t>
            </a:r>
          </a:p>
          <a:p>
            <a:pPr marL="509523" indent="-254761" lvl="1">
              <a:lnSpc>
                <a:spcPts val="3303"/>
              </a:lnSpc>
              <a:buFont typeface="Arial"/>
              <a:buChar char="•"/>
            </a:pPr>
            <a:r>
              <a:rPr lang="en-US" sz="2359" spc="141">
                <a:solidFill>
                  <a:srgbClr val="FFFFFF"/>
                </a:solidFill>
                <a:latin typeface="TT Hoves"/>
              </a:rPr>
              <a:t>Input password</a:t>
            </a:r>
          </a:p>
          <a:p>
            <a:pPr marL="509523" indent="-254761" lvl="1">
              <a:lnSpc>
                <a:spcPts val="3303"/>
              </a:lnSpc>
              <a:buFont typeface="Arial"/>
              <a:buChar char="•"/>
            </a:pPr>
            <a:r>
              <a:rPr lang="en-US" sz="2359" spc="141">
                <a:solidFill>
                  <a:srgbClr val="FFFFFF"/>
                </a:solidFill>
                <a:latin typeface="TT Hoves"/>
              </a:rPr>
              <a:t>Input nik</a:t>
            </a:r>
          </a:p>
          <a:p>
            <a:pPr marL="509523" indent="-254761" lvl="1">
              <a:lnSpc>
                <a:spcPts val="3303"/>
              </a:lnSpc>
              <a:buFont typeface="Arial"/>
              <a:buChar char="•"/>
            </a:pPr>
            <a:r>
              <a:rPr lang="en-US" sz="2359" spc="141">
                <a:solidFill>
                  <a:srgbClr val="FFFFFF"/>
                </a:solidFill>
                <a:latin typeface="TT Hoves"/>
              </a:rPr>
              <a:t>Input Jenis Kelamin</a:t>
            </a:r>
          </a:p>
          <a:p>
            <a:pPr marL="509523" indent="-254761" lvl="1">
              <a:lnSpc>
                <a:spcPts val="3303"/>
              </a:lnSpc>
              <a:buFont typeface="Arial"/>
              <a:buChar char="•"/>
            </a:pPr>
            <a:r>
              <a:rPr lang="en-US" sz="2359" spc="141">
                <a:solidFill>
                  <a:srgbClr val="FFFFFF"/>
                </a:solidFill>
                <a:latin typeface="TT Hoves"/>
              </a:rPr>
              <a:t>Input Alamat</a:t>
            </a:r>
          </a:p>
          <a:p>
            <a:pPr marL="509523" indent="-254761" lvl="1">
              <a:lnSpc>
                <a:spcPts val="3303"/>
              </a:lnSpc>
              <a:buFont typeface="Arial"/>
              <a:buChar char="•"/>
            </a:pPr>
            <a:r>
              <a:rPr lang="en-US" sz="2359" spc="141">
                <a:solidFill>
                  <a:srgbClr val="FFFFFF"/>
                </a:solidFill>
                <a:latin typeface="TT Hoves"/>
              </a:rPr>
              <a:t>Input Jabatan</a:t>
            </a:r>
          </a:p>
          <a:p>
            <a:pPr marL="509523" indent="-254761" lvl="1">
              <a:lnSpc>
                <a:spcPts val="3303"/>
              </a:lnSpc>
              <a:buFont typeface="Arial"/>
              <a:buChar char="•"/>
            </a:pPr>
            <a:r>
              <a:rPr lang="en-US" sz="2359" spc="141">
                <a:solidFill>
                  <a:srgbClr val="FFFFFF"/>
                </a:solidFill>
                <a:latin typeface="TT Hoves"/>
              </a:rPr>
              <a:t>Input level user</a:t>
            </a:r>
          </a:p>
          <a:p>
            <a:pPr>
              <a:lnSpc>
                <a:spcPts val="3303"/>
              </a:lnSpc>
            </a:pPr>
          </a:p>
          <a:p>
            <a:pPr>
              <a:lnSpc>
                <a:spcPts val="3303"/>
              </a:lnSpc>
            </a:pPr>
          </a:p>
        </p:txBody>
      </p:sp>
      <p:sp>
        <p:nvSpPr>
          <p:cNvPr name="TextBox 11" id="11"/>
          <p:cNvSpPr txBox="true"/>
          <p:nvPr/>
        </p:nvSpPr>
        <p:spPr>
          <a:xfrm rot="0">
            <a:off x="13001250" y="1905516"/>
            <a:ext cx="4853989" cy="5016915"/>
          </a:xfrm>
          <a:prstGeom prst="rect">
            <a:avLst/>
          </a:prstGeom>
        </p:spPr>
        <p:txBody>
          <a:bodyPr anchor="t" rtlCol="false" tIns="0" lIns="0" bIns="0" rIns="0">
            <a:spAutoFit/>
          </a:bodyPr>
          <a:lstStyle/>
          <a:p>
            <a:pPr algn="ctr">
              <a:lnSpc>
                <a:spcPts val="3302"/>
              </a:lnSpc>
              <a:spcBef>
                <a:spcPct val="0"/>
              </a:spcBef>
            </a:pPr>
            <a:r>
              <a:rPr lang="en-US" sz="2358" spc="141">
                <a:solidFill>
                  <a:srgbClr val="FFFFFF"/>
                </a:solidFill>
                <a:latin typeface="TT Hoves Bold"/>
              </a:rPr>
              <a:t>Berikut ini fungsi staff biasa:</a:t>
            </a:r>
          </a:p>
          <a:p>
            <a:pPr algn="ctr">
              <a:lnSpc>
                <a:spcPts val="3302"/>
              </a:lnSpc>
              <a:spcBef>
                <a:spcPct val="0"/>
              </a:spcBef>
            </a:pPr>
          </a:p>
          <a:p>
            <a:pPr marL="509233" indent="-254617" lvl="1">
              <a:lnSpc>
                <a:spcPts val="3302"/>
              </a:lnSpc>
              <a:spcBef>
                <a:spcPct val="0"/>
              </a:spcBef>
              <a:buFont typeface="Arial"/>
              <a:buChar char="•"/>
            </a:pPr>
            <a:r>
              <a:rPr lang="en-US" sz="2358" spc="141">
                <a:solidFill>
                  <a:srgbClr val="FFFFFF"/>
                </a:solidFill>
                <a:latin typeface="TT Hoves"/>
              </a:rPr>
              <a:t>Input Pelaporan Keuangan Ke Staff Keuangan</a:t>
            </a:r>
          </a:p>
          <a:p>
            <a:pPr marL="509233" indent="-254617" lvl="1">
              <a:lnSpc>
                <a:spcPts val="3302"/>
              </a:lnSpc>
              <a:spcBef>
                <a:spcPct val="0"/>
              </a:spcBef>
              <a:buFont typeface="Arial"/>
              <a:buChar char="•"/>
            </a:pPr>
            <a:r>
              <a:rPr lang="en-US" sz="2358" spc="141">
                <a:solidFill>
                  <a:srgbClr val="FFFFFF"/>
                </a:solidFill>
                <a:latin typeface="TT Hoves"/>
              </a:rPr>
              <a:t>Input file bukti pelaporan</a:t>
            </a:r>
          </a:p>
          <a:p>
            <a:pPr marL="509233" indent="-254617" lvl="1">
              <a:lnSpc>
                <a:spcPts val="3302"/>
              </a:lnSpc>
              <a:spcBef>
                <a:spcPct val="0"/>
              </a:spcBef>
              <a:buFont typeface="Arial"/>
              <a:buChar char="•"/>
            </a:pPr>
            <a:r>
              <a:rPr lang="en-US" sz="2358" spc="141">
                <a:solidFill>
                  <a:srgbClr val="FFFFFF"/>
                </a:solidFill>
                <a:latin typeface="TT Hoves"/>
              </a:rPr>
              <a:t>View grafik pengeluaran</a:t>
            </a:r>
          </a:p>
          <a:p>
            <a:pPr marL="509233" indent="-254617" lvl="1">
              <a:lnSpc>
                <a:spcPts val="3302"/>
              </a:lnSpc>
              <a:spcBef>
                <a:spcPct val="0"/>
              </a:spcBef>
              <a:buFont typeface="Arial"/>
              <a:buChar char="•"/>
            </a:pPr>
            <a:r>
              <a:rPr lang="en-US" sz="2358" spc="141">
                <a:solidFill>
                  <a:srgbClr val="FFFFFF"/>
                </a:solidFill>
                <a:latin typeface="TT Hoves"/>
              </a:rPr>
              <a:t>View data pengeluaran</a:t>
            </a:r>
          </a:p>
          <a:p>
            <a:pPr marL="509233" indent="-254617" lvl="1">
              <a:lnSpc>
                <a:spcPts val="3302"/>
              </a:lnSpc>
              <a:spcBef>
                <a:spcPct val="0"/>
              </a:spcBef>
              <a:buFont typeface="Arial"/>
              <a:buChar char="•"/>
            </a:pPr>
            <a:r>
              <a:rPr lang="en-US" sz="2358" spc="141">
                <a:solidFill>
                  <a:srgbClr val="FFFFFF"/>
                </a:solidFill>
                <a:latin typeface="TT Hoves"/>
              </a:rPr>
              <a:t>View grafik pemasukan</a:t>
            </a:r>
          </a:p>
          <a:p>
            <a:pPr marL="509233" indent="-254617" lvl="1">
              <a:lnSpc>
                <a:spcPts val="3302"/>
              </a:lnSpc>
              <a:spcBef>
                <a:spcPct val="0"/>
              </a:spcBef>
              <a:buFont typeface="Arial"/>
              <a:buChar char="•"/>
            </a:pPr>
            <a:r>
              <a:rPr lang="en-US" sz="2358" spc="141">
                <a:solidFill>
                  <a:srgbClr val="FFFFFF"/>
                </a:solidFill>
                <a:latin typeface="TT Hoves"/>
              </a:rPr>
              <a:t>View data pemasukan</a:t>
            </a:r>
          </a:p>
          <a:p>
            <a:pPr marL="509233" indent="-254617" lvl="1">
              <a:lnSpc>
                <a:spcPts val="3302"/>
              </a:lnSpc>
              <a:spcBef>
                <a:spcPct val="0"/>
              </a:spcBef>
              <a:buFont typeface="Arial"/>
              <a:buChar char="•"/>
            </a:pPr>
            <a:r>
              <a:rPr lang="en-US" sz="2358" spc="141">
                <a:solidFill>
                  <a:srgbClr val="FFFFFF"/>
                </a:solidFill>
                <a:latin typeface="TT Hoves"/>
              </a:rPr>
              <a:t>Mencetak laporan</a:t>
            </a:r>
          </a:p>
          <a:p>
            <a:pPr>
              <a:lnSpc>
                <a:spcPts val="3302"/>
              </a:lnSpc>
              <a:spcBef>
                <a:spcPct val="0"/>
              </a:spcBef>
            </a:pPr>
          </a:p>
          <a:p>
            <a:pPr algn="ctr">
              <a:lnSpc>
                <a:spcPts val="3302"/>
              </a:lnSpc>
              <a:spcBef>
                <a:spcPct val="0"/>
              </a:spcBef>
            </a:pPr>
          </a:p>
        </p:txBody>
      </p:sp>
      <p:sp>
        <p:nvSpPr>
          <p:cNvPr name="Freeform 12" id="12"/>
          <p:cNvSpPr/>
          <p:nvPr/>
        </p:nvSpPr>
        <p:spPr>
          <a:xfrm flipH="false" flipV="false" rot="0">
            <a:off x="12458103" y="3062287"/>
            <a:ext cx="179555" cy="4114800"/>
          </a:xfrm>
          <a:custGeom>
            <a:avLst/>
            <a:gdLst/>
            <a:ahLst/>
            <a:cxnLst/>
            <a:rect r="r" b="b" t="t" l="l"/>
            <a:pathLst>
              <a:path h="4114800" w="179555">
                <a:moveTo>
                  <a:pt x="0" y="0"/>
                </a:moveTo>
                <a:lnTo>
                  <a:pt x="179555" y="0"/>
                </a:lnTo>
                <a:lnTo>
                  <a:pt x="17955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6360412" y="526232"/>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7"/>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5591445" y="981075"/>
            <a:ext cx="1026005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6623282" y="9258300"/>
            <a:ext cx="10636018"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10800000">
            <a:off x="5591445" y="9017931"/>
            <a:ext cx="480738" cy="480738"/>
          </a:xfrm>
          <a:custGeom>
            <a:avLst/>
            <a:gdLst/>
            <a:ahLst/>
            <a:cxnLst/>
            <a:rect r="r" b="b" t="t" l="l"/>
            <a:pathLst>
              <a:path h="480738" w="480738">
                <a:moveTo>
                  <a:pt x="0" y="0"/>
                </a:moveTo>
                <a:lnTo>
                  <a:pt x="480738" y="0"/>
                </a:lnTo>
                <a:lnTo>
                  <a:pt x="480738" y="480738"/>
                </a:lnTo>
                <a:lnTo>
                  <a:pt x="0" y="4807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28700" y="9031080"/>
            <a:ext cx="3723035"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2 SI A</a:t>
            </a:r>
          </a:p>
        </p:txBody>
      </p:sp>
      <p:sp>
        <p:nvSpPr>
          <p:cNvPr name="TextBox 7" id="7"/>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 Presentasi Kreatif</a:t>
            </a:r>
          </a:p>
        </p:txBody>
      </p:sp>
      <p:sp>
        <p:nvSpPr>
          <p:cNvPr name="TextBox 8" id="8"/>
          <p:cNvSpPr txBox="true"/>
          <p:nvPr/>
        </p:nvSpPr>
        <p:spPr>
          <a:xfrm rot="0">
            <a:off x="7420314" y="4764825"/>
            <a:ext cx="4474375" cy="814501"/>
          </a:xfrm>
          <a:prstGeom prst="rect">
            <a:avLst/>
          </a:prstGeom>
        </p:spPr>
        <p:txBody>
          <a:bodyPr anchor="t" rtlCol="false" tIns="0" lIns="0" bIns="0" rIns="0">
            <a:spAutoFit/>
          </a:bodyPr>
          <a:lstStyle/>
          <a:p>
            <a:pPr>
              <a:lnSpc>
                <a:spcPts val="5785"/>
              </a:lnSpc>
            </a:pPr>
            <a:r>
              <a:rPr lang="en-US" sz="5728" spc="114">
                <a:solidFill>
                  <a:srgbClr val="FFFFFF"/>
                </a:solidFill>
                <a:latin typeface="Poppins Semi-Bold"/>
              </a:rPr>
              <a:t>THANKYOU</a:t>
            </a:r>
          </a:p>
        </p:txBody>
      </p:sp>
      <p:sp>
        <p:nvSpPr>
          <p:cNvPr name="Freeform 9" id="9"/>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5591445" y="981075"/>
            <a:ext cx="10260050"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10800000">
            <a:off x="5591445" y="9258300"/>
            <a:ext cx="480738" cy="480738"/>
          </a:xfrm>
          <a:custGeom>
            <a:avLst/>
            <a:gdLst/>
            <a:ahLst/>
            <a:cxnLst/>
            <a:rect r="r" b="b" t="t" l="l"/>
            <a:pathLst>
              <a:path h="480738" w="480738">
                <a:moveTo>
                  <a:pt x="0" y="0"/>
                </a:moveTo>
                <a:lnTo>
                  <a:pt x="480738" y="0"/>
                </a:lnTo>
                <a:lnTo>
                  <a:pt x="480738" y="480738"/>
                </a:lnTo>
                <a:lnTo>
                  <a:pt x="0" y="4807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4372808" y="1117492"/>
            <a:ext cx="723102" cy="554352"/>
            <a:chOff x="0" y="0"/>
            <a:chExt cx="209267" cy="160431"/>
          </a:xfrm>
        </p:grpSpPr>
        <p:sp>
          <p:nvSpPr>
            <p:cNvPr name="Freeform 6" id="6"/>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7" id="7"/>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Freeform 8" id="8"/>
          <p:cNvSpPr/>
          <p:nvPr/>
        </p:nvSpPr>
        <p:spPr>
          <a:xfrm flipH="false" flipV="false" rot="0">
            <a:off x="16360412" y="526232"/>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5"/>
            <a:stretch>
              <a:fillRect l="0" t="0" r="0" b="0"/>
            </a:stretch>
          </a:blipFill>
        </p:spPr>
      </p:sp>
      <p:sp>
        <p:nvSpPr>
          <p:cNvPr name="Freeform 9" id="9"/>
          <p:cNvSpPr/>
          <p:nvPr/>
        </p:nvSpPr>
        <p:spPr>
          <a:xfrm flipH="false" flipV="false" rot="0">
            <a:off x="4957230" y="2447984"/>
            <a:ext cx="9192155" cy="6664758"/>
          </a:xfrm>
          <a:custGeom>
            <a:avLst/>
            <a:gdLst/>
            <a:ahLst/>
            <a:cxnLst/>
            <a:rect r="r" b="b" t="t" l="l"/>
            <a:pathLst>
              <a:path h="6664758" w="9192155">
                <a:moveTo>
                  <a:pt x="0" y="0"/>
                </a:moveTo>
                <a:lnTo>
                  <a:pt x="9192155" y="0"/>
                </a:lnTo>
                <a:lnTo>
                  <a:pt x="9192155" y="6664758"/>
                </a:lnTo>
                <a:lnTo>
                  <a:pt x="0" y="6664758"/>
                </a:lnTo>
                <a:lnTo>
                  <a:pt x="0" y="0"/>
                </a:lnTo>
                <a:close/>
              </a:path>
            </a:pathLst>
          </a:custGeom>
          <a:blipFill>
            <a:blip r:embed="rId6"/>
            <a:stretch>
              <a:fillRect l="0" t="0" r="0" b="-3095"/>
            </a:stretch>
          </a:blipFill>
        </p:spPr>
      </p:sp>
      <p:sp>
        <p:nvSpPr>
          <p:cNvPr name="TextBox 10" id="10"/>
          <p:cNvSpPr txBox="true"/>
          <p:nvPr/>
        </p:nvSpPr>
        <p:spPr>
          <a:xfrm rot="0">
            <a:off x="1028700" y="9271449"/>
            <a:ext cx="3723035"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2 SI A</a:t>
            </a:r>
          </a:p>
        </p:txBody>
      </p:sp>
      <p:sp>
        <p:nvSpPr>
          <p:cNvPr name="TextBox 11" id="11"/>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2" id="12"/>
          <p:cNvSpPr txBox="true"/>
          <p:nvPr/>
        </p:nvSpPr>
        <p:spPr>
          <a:xfrm rot="0">
            <a:off x="2174061" y="1254177"/>
            <a:ext cx="12525184" cy="642671"/>
          </a:xfrm>
          <a:prstGeom prst="rect">
            <a:avLst/>
          </a:prstGeom>
        </p:spPr>
        <p:txBody>
          <a:bodyPr anchor="t" rtlCol="false" tIns="0" lIns="0" bIns="0" rIns="0">
            <a:spAutoFit/>
          </a:bodyPr>
          <a:lstStyle/>
          <a:p>
            <a:pPr algn="r">
              <a:lnSpc>
                <a:spcPts val="4573"/>
              </a:lnSpc>
            </a:pPr>
            <a:r>
              <a:rPr lang="en-US" sz="4528" spc="90">
                <a:solidFill>
                  <a:srgbClr val="FFFFFF"/>
                </a:solidFill>
                <a:latin typeface="Poppins Semi-Bold"/>
              </a:rPr>
              <a:t>Spesifikasi Kebutuhan fungsional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5591445" y="981075"/>
            <a:ext cx="1026005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6623282" y="9258300"/>
            <a:ext cx="10636018"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10800000">
            <a:off x="5591445" y="9017931"/>
            <a:ext cx="480738" cy="480738"/>
          </a:xfrm>
          <a:custGeom>
            <a:avLst/>
            <a:gdLst/>
            <a:ahLst/>
            <a:cxnLst/>
            <a:rect r="r" b="b" t="t" l="l"/>
            <a:pathLst>
              <a:path h="480738" w="480738">
                <a:moveTo>
                  <a:pt x="0" y="0"/>
                </a:moveTo>
                <a:lnTo>
                  <a:pt x="480738" y="0"/>
                </a:lnTo>
                <a:lnTo>
                  <a:pt x="480738" y="480738"/>
                </a:lnTo>
                <a:lnTo>
                  <a:pt x="0" y="4807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77878" y="1381149"/>
            <a:ext cx="723102" cy="554352"/>
            <a:chOff x="0" y="0"/>
            <a:chExt cx="209267" cy="160431"/>
          </a:xfrm>
        </p:grpSpPr>
        <p:sp>
          <p:nvSpPr>
            <p:cNvPr name="Freeform 7" id="7"/>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8" id="8"/>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TextBox 9" id="9"/>
          <p:cNvSpPr txBox="true"/>
          <p:nvPr/>
        </p:nvSpPr>
        <p:spPr>
          <a:xfrm rot="0">
            <a:off x="285908" y="2278402"/>
            <a:ext cx="2417699" cy="1934844"/>
          </a:xfrm>
          <a:prstGeom prst="rect">
            <a:avLst/>
          </a:prstGeom>
        </p:spPr>
        <p:txBody>
          <a:bodyPr anchor="t" rtlCol="false" tIns="0" lIns="0" bIns="0" rIns="0">
            <a:spAutoFit/>
          </a:bodyPr>
          <a:lstStyle/>
          <a:p>
            <a:pPr>
              <a:lnSpc>
                <a:spcPts val="3080"/>
              </a:lnSpc>
            </a:pPr>
            <a:r>
              <a:rPr lang="en-US" sz="2200" spc="132">
                <a:solidFill>
                  <a:srgbClr val="FFFFFF"/>
                </a:solidFill>
                <a:latin typeface="TT Hoves"/>
              </a:rPr>
              <a:t>Use Case: Login</a:t>
            </a:r>
          </a:p>
          <a:p>
            <a:pPr>
              <a:lnSpc>
                <a:spcPts val="3080"/>
              </a:lnSpc>
            </a:pPr>
          </a:p>
          <a:p>
            <a:pPr>
              <a:lnSpc>
                <a:spcPts val="3080"/>
              </a:lnSpc>
            </a:pPr>
          </a:p>
          <a:p>
            <a:pPr>
              <a:lnSpc>
                <a:spcPts val="3080"/>
              </a:lnSpc>
            </a:pPr>
            <a:r>
              <a:rPr lang="en-US" sz="2200" spc="132">
                <a:solidFill>
                  <a:srgbClr val="FFFFFF"/>
                </a:solidFill>
                <a:latin typeface="TT Hoves"/>
              </a:rPr>
              <a:t>Diagram: </a:t>
            </a:r>
          </a:p>
          <a:p>
            <a:pPr>
              <a:lnSpc>
                <a:spcPts val="3080"/>
              </a:lnSpc>
            </a:pPr>
          </a:p>
        </p:txBody>
      </p:sp>
      <p:sp>
        <p:nvSpPr>
          <p:cNvPr name="Freeform 10" id="10"/>
          <p:cNvSpPr/>
          <p:nvPr/>
        </p:nvSpPr>
        <p:spPr>
          <a:xfrm flipH="false" flipV="false" rot="0">
            <a:off x="1694716" y="3015885"/>
            <a:ext cx="4377467" cy="1564247"/>
          </a:xfrm>
          <a:custGeom>
            <a:avLst/>
            <a:gdLst/>
            <a:ahLst/>
            <a:cxnLst/>
            <a:rect r="r" b="b" t="t" l="l"/>
            <a:pathLst>
              <a:path h="1564247" w="4377467">
                <a:moveTo>
                  <a:pt x="0" y="0"/>
                </a:moveTo>
                <a:lnTo>
                  <a:pt x="4377467" y="0"/>
                </a:lnTo>
                <a:lnTo>
                  <a:pt x="4377467" y="1564247"/>
                </a:lnTo>
                <a:lnTo>
                  <a:pt x="0" y="1564247"/>
                </a:lnTo>
                <a:lnTo>
                  <a:pt x="0" y="0"/>
                </a:lnTo>
                <a:close/>
              </a:path>
            </a:pathLst>
          </a:custGeom>
          <a:blipFill>
            <a:blip r:embed="rId5"/>
            <a:stretch>
              <a:fillRect l="0" t="0" r="0" b="0"/>
            </a:stretch>
          </a:blipFill>
        </p:spPr>
      </p:sp>
      <p:grpSp>
        <p:nvGrpSpPr>
          <p:cNvPr name="Group 11" id="11"/>
          <p:cNvGrpSpPr/>
          <p:nvPr/>
        </p:nvGrpSpPr>
        <p:grpSpPr>
          <a:xfrm rot="0">
            <a:off x="10511912" y="1381149"/>
            <a:ext cx="723102" cy="554352"/>
            <a:chOff x="0" y="0"/>
            <a:chExt cx="209267" cy="160431"/>
          </a:xfrm>
        </p:grpSpPr>
        <p:sp>
          <p:nvSpPr>
            <p:cNvPr name="Freeform 12" id="12"/>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13" id="13"/>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TextBox 14" id="14"/>
          <p:cNvSpPr txBox="true"/>
          <p:nvPr/>
        </p:nvSpPr>
        <p:spPr>
          <a:xfrm rot="0">
            <a:off x="10619941" y="2278402"/>
            <a:ext cx="2417699" cy="1934844"/>
          </a:xfrm>
          <a:prstGeom prst="rect">
            <a:avLst/>
          </a:prstGeom>
        </p:spPr>
        <p:txBody>
          <a:bodyPr anchor="t" rtlCol="false" tIns="0" lIns="0" bIns="0" rIns="0">
            <a:spAutoFit/>
          </a:bodyPr>
          <a:lstStyle/>
          <a:p>
            <a:pPr>
              <a:lnSpc>
                <a:spcPts val="3080"/>
              </a:lnSpc>
            </a:pPr>
            <a:r>
              <a:rPr lang="en-US" sz="2200" spc="132">
                <a:solidFill>
                  <a:srgbClr val="FFFFFF"/>
                </a:solidFill>
                <a:latin typeface="TT Hoves"/>
              </a:rPr>
              <a:t>Use Case: Login</a:t>
            </a:r>
          </a:p>
          <a:p>
            <a:pPr>
              <a:lnSpc>
                <a:spcPts val="3080"/>
              </a:lnSpc>
            </a:pPr>
          </a:p>
          <a:p>
            <a:pPr>
              <a:lnSpc>
                <a:spcPts val="3080"/>
              </a:lnSpc>
            </a:pPr>
          </a:p>
          <a:p>
            <a:pPr>
              <a:lnSpc>
                <a:spcPts val="3080"/>
              </a:lnSpc>
            </a:pPr>
            <a:r>
              <a:rPr lang="en-US" sz="2200" spc="132">
                <a:solidFill>
                  <a:srgbClr val="FFFFFF"/>
                </a:solidFill>
                <a:latin typeface="TT Hoves"/>
              </a:rPr>
              <a:t>Diagram: </a:t>
            </a:r>
          </a:p>
          <a:p>
            <a:pPr>
              <a:lnSpc>
                <a:spcPts val="3080"/>
              </a:lnSpc>
            </a:pPr>
          </a:p>
        </p:txBody>
      </p:sp>
      <p:sp>
        <p:nvSpPr>
          <p:cNvPr name="Freeform 15" id="15"/>
          <p:cNvSpPr/>
          <p:nvPr/>
        </p:nvSpPr>
        <p:spPr>
          <a:xfrm flipH="false" flipV="false" rot="0">
            <a:off x="12071689" y="2995370"/>
            <a:ext cx="4790945" cy="1605278"/>
          </a:xfrm>
          <a:custGeom>
            <a:avLst/>
            <a:gdLst/>
            <a:ahLst/>
            <a:cxnLst/>
            <a:rect r="r" b="b" t="t" l="l"/>
            <a:pathLst>
              <a:path h="1605278" w="4790945">
                <a:moveTo>
                  <a:pt x="0" y="0"/>
                </a:moveTo>
                <a:lnTo>
                  <a:pt x="4790945" y="0"/>
                </a:lnTo>
                <a:lnTo>
                  <a:pt x="4790945" y="1605277"/>
                </a:lnTo>
                <a:lnTo>
                  <a:pt x="0" y="1605277"/>
                </a:lnTo>
                <a:lnTo>
                  <a:pt x="0" y="0"/>
                </a:lnTo>
                <a:close/>
              </a:path>
            </a:pathLst>
          </a:custGeom>
          <a:blipFill>
            <a:blip r:embed="rId6"/>
            <a:stretch>
              <a:fillRect l="0" t="0" r="0" b="0"/>
            </a:stretch>
          </a:blipFill>
        </p:spPr>
      </p:sp>
      <p:sp>
        <p:nvSpPr>
          <p:cNvPr name="TextBox 16" id="16"/>
          <p:cNvSpPr txBox="true"/>
          <p:nvPr/>
        </p:nvSpPr>
        <p:spPr>
          <a:xfrm rot="0">
            <a:off x="1028700" y="9031080"/>
            <a:ext cx="3723035"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2 SI A</a:t>
            </a:r>
          </a:p>
        </p:txBody>
      </p:sp>
      <p:sp>
        <p:nvSpPr>
          <p:cNvPr name="TextBox 17" id="17"/>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8" id="18"/>
          <p:cNvSpPr txBox="true"/>
          <p:nvPr/>
        </p:nvSpPr>
        <p:spPr>
          <a:xfrm rot="0">
            <a:off x="539429" y="1517834"/>
            <a:ext cx="4328355" cy="413878"/>
          </a:xfrm>
          <a:prstGeom prst="rect">
            <a:avLst/>
          </a:prstGeom>
        </p:spPr>
        <p:txBody>
          <a:bodyPr anchor="t" rtlCol="false" tIns="0" lIns="0" bIns="0" rIns="0">
            <a:spAutoFit/>
          </a:bodyPr>
          <a:lstStyle/>
          <a:p>
            <a:pPr>
              <a:lnSpc>
                <a:spcPts val="2997"/>
              </a:lnSpc>
            </a:pPr>
            <a:r>
              <a:rPr lang="en-US" sz="2967" spc="59">
                <a:solidFill>
                  <a:srgbClr val="FFFFFF"/>
                </a:solidFill>
                <a:latin typeface="Poppins Semi-Bold"/>
              </a:rPr>
              <a:t>2.2.1 Admin Login</a:t>
            </a:r>
          </a:p>
        </p:txBody>
      </p:sp>
      <p:sp>
        <p:nvSpPr>
          <p:cNvPr name="TextBox 19" id="19"/>
          <p:cNvSpPr txBox="true"/>
          <p:nvPr/>
        </p:nvSpPr>
        <p:spPr>
          <a:xfrm rot="0">
            <a:off x="289252" y="4975589"/>
            <a:ext cx="7590543" cy="4103116"/>
          </a:xfrm>
          <a:prstGeom prst="rect">
            <a:avLst/>
          </a:prstGeom>
        </p:spPr>
        <p:txBody>
          <a:bodyPr anchor="t" rtlCol="false" tIns="0" lIns="0" bIns="0" rIns="0">
            <a:spAutoFit/>
          </a:bodyPr>
          <a:lstStyle/>
          <a:p>
            <a:pPr algn="ctr">
              <a:lnSpc>
                <a:spcPts val="2744"/>
              </a:lnSpc>
            </a:pPr>
            <a:r>
              <a:rPr lang="en-US" sz="1960" spc="117">
                <a:solidFill>
                  <a:srgbClr val="FFFFFF"/>
                </a:solidFill>
                <a:latin typeface="TT Hoves"/>
              </a:rPr>
              <a:t>Deskripsi Singkat Admin melakukan login terlebih dahulu sebelum masuk ke tampilan home</a:t>
            </a:r>
          </a:p>
          <a:p>
            <a:pPr algn="ctr">
              <a:lnSpc>
                <a:spcPts val="2744"/>
              </a:lnSpc>
            </a:pPr>
          </a:p>
          <a:p>
            <a:pPr marL="423165" indent="-211583" lvl="1">
              <a:lnSpc>
                <a:spcPts val="2744"/>
              </a:lnSpc>
              <a:buFont typeface="Arial"/>
              <a:buChar char="•"/>
            </a:pPr>
            <a:r>
              <a:rPr lang="en-US" sz="1960" spc="117">
                <a:solidFill>
                  <a:srgbClr val="FFFFFF"/>
                </a:solidFill>
                <a:latin typeface="TT Hoves"/>
              </a:rPr>
              <a:t>Admin melakukan login dengan username dan password</a:t>
            </a:r>
          </a:p>
          <a:p>
            <a:pPr marL="423165" indent="-211583" lvl="1">
              <a:lnSpc>
                <a:spcPts val="2744"/>
              </a:lnSpc>
              <a:buFont typeface="Arial"/>
              <a:buChar char="•"/>
            </a:pPr>
            <a:r>
              <a:rPr lang="en-US" sz="1960" spc="117">
                <a:solidFill>
                  <a:srgbClr val="FFFFFF"/>
                </a:solidFill>
                <a:latin typeface="TT Hoves"/>
              </a:rPr>
              <a:t>Sistem melakukan validasi login</a:t>
            </a:r>
          </a:p>
          <a:p>
            <a:pPr marL="423165" indent="-211583" lvl="1">
              <a:lnSpc>
                <a:spcPts val="2744"/>
              </a:lnSpc>
              <a:buFont typeface="Arial"/>
              <a:buChar char="•"/>
            </a:pPr>
            <a:r>
              <a:rPr lang="en-US" sz="1960" spc="117">
                <a:solidFill>
                  <a:srgbClr val="FFFFFF"/>
                </a:solidFill>
                <a:latin typeface="TT Hoves"/>
              </a:rPr>
              <a:t>Bila sukses sistem akan mengarahkan ke halaman beranda</a:t>
            </a:r>
          </a:p>
          <a:p>
            <a:pPr marL="423165" indent="-211583" lvl="1">
              <a:lnSpc>
                <a:spcPts val="2744"/>
              </a:lnSpc>
              <a:buFont typeface="Arial"/>
              <a:buChar char="•"/>
            </a:pPr>
            <a:r>
              <a:rPr lang="en-US" sz="1960" spc="117">
                <a:solidFill>
                  <a:srgbClr val="FFFFFF"/>
                </a:solidFill>
                <a:latin typeface="TT Hoves"/>
              </a:rPr>
              <a:t>Bila gagal sistem akan menampilkan peringatan untuk login ulang</a:t>
            </a:r>
          </a:p>
          <a:p>
            <a:pPr>
              <a:lnSpc>
                <a:spcPts val="2744"/>
              </a:lnSpc>
            </a:pPr>
          </a:p>
          <a:p>
            <a:pPr>
              <a:lnSpc>
                <a:spcPts val="2744"/>
              </a:lnSpc>
            </a:pPr>
            <a:r>
              <a:rPr lang="en-US" sz="1960" spc="117">
                <a:solidFill>
                  <a:srgbClr val="FFFFFF"/>
                </a:solidFill>
                <a:latin typeface="TT Hoves"/>
              </a:rPr>
              <a:t>  </a:t>
            </a:r>
            <a:r>
              <a:rPr lang="en-US" sz="1960" spc="117">
                <a:solidFill>
                  <a:srgbClr val="FFFFFF"/>
                </a:solidFill>
                <a:latin typeface="TT Hoves"/>
              </a:rPr>
              <a:t>Xref: Bagian 3.2.1 Login Admin</a:t>
            </a:r>
          </a:p>
          <a:p>
            <a:pPr algn="ctr">
              <a:lnSpc>
                <a:spcPts val="2744"/>
              </a:lnSpc>
            </a:pPr>
          </a:p>
        </p:txBody>
      </p:sp>
      <p:sp>
        <p:nvSpPr>
          <p:cNvPr name="TextBox 20" id="20"/>
          <p:cNvSpPr txBox="true"/>
          <p:nvPr/>
        </p:nvSpPr>
        <p:spPr>
          <a:xfrm rot="0">
            <a:off x="10873463" y="1517834"/>
            <a:ext cx="5592505" cy="413878"/>
          </a:xfrm>
          <a:prstGeom prst="rect">
            <a:avLst/>
          </a:prstGeom>
        </p:spPr>
        <p:txBody>
          <a:bodyPr anchor="t" rtlCol="false" tIns="0" lIns="0" bIns="0" rIns="0">
            <a:spAutoFit/>
          </a:bodyPr>
          <a:lstStyle/>
          <a:p>
            <a:pPr>
              <a:lnSpc>
                <a:spcPts val="2997"/>
              </a:lnSpc>
            </a:pPr>
            <a:r>
              <a:rPr lang="en-US" sz="2967" spc="59">
                <a:solidFill>
                  <a:srgbClr val="FFFFFF"/>
                </a:solidFill>
                <a:latin typeface="Poppins Semi-Bold"/>
              </a:rPr>
              <a:t>2.2.2 Staff Keuangan Login</a:t>
            </a:r>
          </a:p>
        </p:txBody>
      </p:sp>
      <p:sp>
        <p:nvSpPr>
          <p:cNvPr name="TextBox 21" id="21"/>
          <p:cNvSpPr txBox="true"/>
          <p:nvPr/>
        </p:nvSpPr>
        <p:spPr>
          <a:xfrm rot="0">
            <a:off x="10135800" y="5035185"/>
            <a:ext cx="7895907" cy="3915759"/>
          </a:xfrm>
          <a:prstGeom prst="rect">
            <a:avLst/>
          </a:prstGeom>
        </p:spPr>
        <p:txBody>
          <a:bodyPr anchor="t" rtlCol="false" tIns="0" lIns="0" bIns="0" rIns="0">
            <a:spAutoFit/>
          </a:bodyPr>
          <a:lstStyle/>
          <a:p>
            <a:pPr algn="ctr">
              <a:lnSpc>
                <a:spcPts val="2570"/>
              </a:lnSpc>
              <a:spcBef>
                <a:spcPct val="0"/>
              </a:spcBef>
            </a:pPr>
            <a:r>
              <a:rPr lang="en-US" sz="1836" spc="110">
                <a:solidFill>
                  <a:srgbClr val="FFFFFF"/>
                </a:solidFill>
                <a:latin typeface="TT Hoves"/>
              </a:rPr>
              <a:t>Deskripsi Singkat Staff Keuangan melakukan login terlebih dahulu sebelum masuk ke tampilan home</a:t>
            </a:r>
          </a:p>
          <a:p>
            <a:pPr algn="ctr">
              <a:lnSpc>
                <a:spcPts val="2570"/>
              </a:lnSpc>
              <a:spcBef>
                <a:spcPct val="0"/>
              </a:spcBef>
            </a:pPr>
          </a:p>
          <a:p>
            <a:pPr marL="423165" indent="-211583" lvl="1">
              <a:lnSpc>
                <a:spcPts val="2744"/>
              </a:lnSpc>
              <a:spcBef>
                <a:spcPct val="0"/>
              </a:spcBef>
              <a:buFont typeface="Arial"/>
              <a:buChar char="•"/>
            </a:pPr>
            <a:r>
              <a:rPr lang="en-US" sz="1960" spc="117">
                <a:solidFill>
                  <a:srgbClr val="FFFFFF"/>
                </a:solidFill>
                <a:latin typeface="TT Hoves"/>
              </a:rPr>
              <a:t>Staff Keuangan melakukan login dengan username dan password</a:t>
            </a:r>
          </a:p>
          <a:p>
            <a:pPr marL="396452" indent="-198226" lvl="1">
              <a:lnSpc>
                <a:spcPts val="2570"/>
              </a:lnSpc>
              <a:spcBef>
                <a:spcPct val="0"/>
              </a:spcBef>
              <a:buFont typeface="Arial"/>
              <a:buChar char="•"/>
            </a:pPr>
            <a:r>
              <a:rPr lang="en-US" sz="1836" spc="110">
                <a:solidFill>
                  <a:srgbClr val="FFFFFF"/>
                </a:solidFill>
                <a:latin typeface="TT Hoves"/>
              </a:rPr>
              <a:t>Sistem melakukan validasi login</a:t>
            </a:r>
          </a:p>
          <a:p>
            <a:pPr marL="396452" indent="-198226" lvl="1">
              <a:lnSpc>
                <a:spcPts val="2570"/>
              </a:lnSpc>
              <a:spcBef>
                <a:spcPct val="0"/>
              </a:spcBef>
              <a:buFont typeface="Arial"/>
              <a:buChar char="•"/>
            </a:pPr>
            <a:r>
              <a:rPr lang="en-US" sz="1836" spc="110">
                <a:solidFill>
                  <a:srgbClr val="FFFFFF"/>
                </a:solidFill>
                <a:latin typeface="TT Hoves"/>
              </a:rPr>
              <a:t>Bila sukses sistem akan mengarahkan ke halaman beranda</a:t>
            </a:r>
          </a:p>
          <a:p>
            <a:pPr marL="396452" indent="-198226" lvl="1">
              <a:lnSpc>
                <a:spcPts val="2570"/>
              </a:lnSpc>
              <a:spcBef>
                <a:spcPct val="0"/>
              </a:spcBef>
              <a:buFont typeface="Arial"/>
              <a:buChar char="•"/>
            </a:pPr>
            <a:r>
              <a:rPr lang="en-US" sz="1836" spc="110">
                <a:solidFill>
                  <a:srgbClr val="FFFFFF"/>
                </a:solidFill>
                <a:latin typeface="TT Hoves"/>
              </a:rPr>
              <a:t>Bila gagal sistem akan menampilkan peringatan untuk login ulang</a:t>
            </a:r>
          </a:p>
          <a:p>
            <a:pPr>
              <a:lnSpc>
                <a:spcPts val="2570"/>
              </a:lnSpc>
              <a:spcBef>
                <a:spcPct val="0"/>
              </a:spcBef>
            </a:pPr>
          </a:p>
          <a:p>
            <a:pPr algn="l">
              <a:lnSpc>
                <a:spcPts val="2570"/>
              </a:lnSpc>
              <a:spcBef>
                <a:spcPct val="0"/>
              </a:spcBef>
            </a:pPr>
            <a:r>
              <a:rPr lang="en-US" sz="1836" spc="110">
                <a:solidFill>
                  <a:srgbClr val="FFFFFF"/>
                </a:solidFill>
                <a:latin typeface="TT Hoves"/>
              </a:rPr>
              <a:t>  </a:t>
            </a:r>
            <a:r>
              <a:rPr lang="en-US" sz="1836" spc="110">
                <a:solidFill>
                  <a:srgbClr val="FFFFFF"/>
                </a:solidFill>
                <a:latin typeface="TT Hoves"/>
              </a:rPr>
              <a:t>Xref: Bagian 3.2.2 Login Staff Keuangan</a:t>
            </a:r>
          </a:p>
          <a:p>
            <a:pPr algn="ctr">
              <a:lnSpc>
                <a:spcPts val="2570"/>
              </a:lnSpc>
              <a:spcBef>
                <a:spcPct val="0"/>
              </a:spcBef>
            </a:pPr>
          </a:p>
        </p:txBody>
      </p:sp>
      <p:sp>
        <p:nvSpPr>
          <p:cNvPr name="Freeform 22" id="22"/>
          <p:cNvSpPr/>
          <p:nvPr/>
        </p:nvSpPr>
        <p:spPr>
          <a:xfrm flipH="false" flipV="false" rot="0">
            <a:off x="8918020" y="3015885"/>
            <a:ext cx="179555" cy="4114800"/>
          </a:xfrm>
          <a:custGeom>
            <a:avLst/>
            <a:gdLst/>
            <a:ahLst/>
            <a:cxnLst/>
            <a:rect r="r" b="b" t="t" l="l"/>
            <a:pathLst>
              <a:path h="4114800" w="179555">
                <a:moveTo>
                  <a:pt x="0" y="0"/>
                </a:moveTo>
                <a:lnTo>
                  <a:pt x="179555" y="0"/>
                </a:lnTo>
                <a:lnTo>
                  <a:pt x="17955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16360412" y="526232"/>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9"/>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5591445" y="981075"/>
            <a:ext cx="1026005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6623282" y="9258300"/>
            <a:ext cx="10636018"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10800000">
            <a:off x="5591445" y="9017931"/>
            <a:ext cx="480738" cy="480738"/>
          </a:xfrm>
          <a:custGeom>
            <a:avLst/>
            <a:gdLst/>
            <a:ahLst/>
            <a:cxnLst/>
            <a:rect r="r" b="b" t="t" l="l"/>
            <a:pathLst>
              <a:path h="480738" w="480738">
                <a:moveTo>
                  <a:pt x="0" y="0"/>
                </a:moveTo>
                <a:lnTo>
                  <a:pt x="480738" y="0"/>
                </a:lnTo>
                <a:lnTo>
                  <a:pt x="480738" y="480738"/>
                </a:lnTo>
                <a:lnTo>
                  <a:pt x="0" y="4807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77878" y="1381149"/>
            <a:ext cx="723102" cy="554352"/>
            <a:chOff x="0" y="0"/>
            <a:chExt cx="209267" cy="160431"/>
          </a:xfrm>
        </p:grpSpPr>
        <p:sp>
          <p:nvSpPr>
            <p:cNvPr name="Freeform 7" id="7"/>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8" id="8"/>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TextBox 9" id="9"/>
          <p:cNvSpPr txBox="true"/>
          <p:nvPr/>
        </p:nvSpPr>
        <p:spPr>
          <a:xfrm rot="0">
            <a:off x="285908" y="2278402"/>
            <a:ext cx="2417699" cy="1934844"/>
          </a:xfrm>
          <a:prstGeom prst="rect">
            <a:avLst/>
          </a:prstGeom>
        </p:spPr>
        <p:txBody>
          <a:bodyPr anchor="t" rtlCol="false" tIns="0" lIns="0" bIns="0" rIns="0">
            <a:spAutoFit/>
          </a:bodyPr>
          <a:lstStyle/>
          <a:p>
            <a:pPr>
              <a:lnSpc>
                <a:spcPts val="3080"/>
              </a:lnSpc>
            </a:pPr>
            <a:r>
              <a:rPr lang="en-US" sz="2200" spc="132">
                <a:solidFill>
                  <a:srgbClr val="FFFFFF"/>
                </a:solidFill>
                <a:latin typeface="TT Hoves"/>
              </a:rPr>
              <a:t>Use Case: Login</a:t>
            </a:r>
          </a:p>
          <a:p>
            <a:pPr>
              <a:lnSpc>
                <a:spcPts val="3080"/>
              </a:lnSpc>
            </a:pPr>
          </a:p>
          <a:p>
            <a:pPr>
              <a:lnSpc>
                <a:spcPts val="3080"/>
              </a:lnSpc>
            </a:pPr>
          </a:p>
          <a:p>
            <a:pPr>
              <a:lnSpc>
                <a:spcPts val="3080"/>
              </a:lnSpc>
            </a:pPr>
            <a:r>
              <a:rPr lang="en-US" sz="2200" spc="132">
                <a:solidFill>
                  <a:srgbClr val="FFFFFF"/>
                </a:solidFill>
                <a:latin typeface="TT Hoves"/>
              </a:rPr>
              <a:t>Diagram: </a:t>
            </a:r>
          </a:p>
          <a:p>
            <a:pPr>
              <a:lnSpc>
                <a:spcPts val="3080"/>
              </a:lnSpc>
            </a:pPr>
          </a:p>
        </p:txBody>
      </p:sp>
      <p:sp>
        <p:nvSpPr>
          <p:cNvPr name="Freeform 10" id="10"/>
          <p:cNvSpPr/>
          <p:nvPr/>
        </p:nvSpPr>
        <p:spPr>
          <a:xfrm flipH="false" flipV="false" rot="0">
            <a:off x="1694716" y="3015885"/>
            <a:ext cx="3822746" cy="1366023"/>
          </a:xfrm>
          <a:custGeom>
            <a:avLst/>
            <a:gdLst/>
            <a:ahLst/>
            <a:cxnLst/>
            <a:rect r="r" b="b" t="t" l="l"/>
            <a:pathLst>
              <a:path h="1366023" w="3822746">
                <a:moveTo>
                  <a:pt x="0" y="0"/>
                </a:moveTo>
                <a:lnTo>
                  <a:pt x="3822746" y="0"/>
                </a:lnTo>
                <a:lnTo>
                  <a:pt x="3822746" y="1366022"/>
                </a:lnTo>
                <a:lnTo>
                  <a:pt x="0" y="1366022"/>
                </a:lnTo>
                <a:lnTo>
                  <a:pt x="0" y="0"/>
                </a:lnTo>
                <a:close/>
              </a:path>
            </a:pathLst>
          </a:custGeom>
          <a:blipFill>
            <a:blip r:embed="rId5"/>
            <a:stretch>
              <a:fillRect l="0" t="0" r="0" b="0"/>
            </a:stretch>
          </a:blipFill>
        </p:spPr>
      </p:sp>
      <p:grpSp>
        <p:nvGrpSpPr>
          <p:cNvPr name="Group 11" id="11"/>
          <p:cNvGrpSpPr/>
          <p:nvPr/>
        </p:nvGrpSpPr>
        <p:grpSpPr>
          <a:xfrm rot="0">
            <a:off x="10511912" y="1381149"/>
            <a:ext cx="723102" cy="554352"/>
            <a:chOff x="0" y="0"/>
            <a:chExt cx="209267" cy="160431"/>
          </a:xfrm>
        </p:grpSpPr>
        <p:sp>
          <p:nvSpPr>
            <p:cNvPr name="Freeform 12" id="12"/>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13" id="13"/>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TextBox 14" id="14"/>
          <p:cNvSpPr txBox="true"/>
          <p:nvPr/>
        </p:nvSpPr>
        <p:spPr>
          <a:xfrm rot="0">
            <a:off x="10619941" y="2278402"/>
            <a:ext cx="5451014" cy="1934844"/>
          </a:xfrm>
          <a:prstGeom prst="rect">
            <a:avLst/>
          </a:prstGeom>
        </p:spPr>
        <p:txBody>
          <a:bodyPr anchor="t" rtlCol="false" tIns="0" lIns="0" bIns="0" rIns="0">
            <a:spAutoFit/>
          </a:bodyPr>
          <a:lstStyle/>
          <a:p>
            <a:pPr>
              <a:lnSpc>
                <a:spcPts val="3080"/>
              </a:lnSpc>
            </a:pPr>
            <a:r>
              <a:rPr lang="en-US" sz="2200" spc="132">
                <a:solidFill>
                  <a:srgbClr val="FFFFFF"/>
                </a:solidFill>
                <a:latin typeface="TT Hoves"/>
              </a:rPr>
              <a:t>Use Case: Admin Mengelola User</a:t>
            </a:r>
          </a:p>
          <a:p>
            <a:pPr>
              <a:lnSpc>
                <a:spcPts val="3080"/>
              </a:lnSpc>
            </a:pPr>
          </a:p>
          <a:p>
            <a:pPr>
              <a:lnSpc>
                <a:spcPts val="3080"/>
              </a:lnSpc>
            </a:pPr>
          </a:p>
          <a:p>
            <a:pPr>
              <a:lnSpc>
                <a:spcPts val="3080"/>
              </a:lnSpc>
            </a:pPr>
            <a:r>
              <a:rPr lang="en-US" sz="2200" spc="132">
                <a:solidFill>
                  <a:srgbClr val="FFFFFF"/>
                </a:solidFill>
                <a:latin typeface="TT Hoves"/>
              </a:rPr>
              <a:t>Diagram: </a:t>
            </a:r>
          </a:p>
          <a:p>
            <a:pPr>
              <a:lnSpc>
                <a:spcPts val="3080"/>
              </a:lnSpc>
            </a:pPr>
          </a:p>
        </p:txBody>
      </p:sp>
      <p:sp>
        <p:nvSpPr>
          <p:cNvPr name="Freeform 15" id="15"/>
          <p:cNvSpPr/>
          <p:nvPr/>
        </p:nvSpPr>
        <p:spPr>
          <a:xfrm flipH="false" flipV="false" rot="0">
            <a:off x="12071689" y="2951916"/>
            <a:ext cx="4267804" cy="1429992"/>
          </a:xfrm>
          <a:custGeom>
            <a:avLst/>
            <a:gdLst/>
            <a:ahLst/>
            <a:cxnLst/>
            <a:rect r="r" b="b" t="t" l="l"/>
            <a:pathLst>
              <a:path h="1429992" w="4267804">
                <a:moveTo>
                  <a:pt x="0" y="0"/>
                </a:moveTo>
                <a:lnTo>
                  <a:pt x="4267805" y="0"/>
                </a:lnTo>
                <a:lnTo>
                  <a:pt x="4267805" y="1429991"/>
                </a:lnTo>
                <a:lnTo>
                  <a:pt x="0" y="1429991"/>
                </a:lnTo>
                <a:lnTo>
                  <a:pt x="0" y="0"/>
                </a:lnTo>
                <a:close/>
              </a:path>
            </a:pathLst>
          </a:custGeom>
          <a:blipFill>
            <a:blip r:embed="rId6"/>
            <a:stretch>
              <a:fillRect l="0" t="0" r="0" b="0"/>
            </a:stretch>
          </a:blipFill>
        </p:spPr>
      </p:sp>
      <p:sp>
        <p:nvSpPr>
          <p:cNvPr name="Freeform 16" id="16"/>
          <p:cNvSpPr/>
          <p:nvPr/>
        </p:nvSpPr>
        <p:spPr>
          <a:xfrm flipH="false" flipV="false" rot="0">
            <a:off x="8918020" y="3015885"/>
            <a:ext cx="179555" cy="4114800"/>
          </a:xfrm>
          <a:custGeom>
            <a:avLst/>
            <a:gdLst/>
            <a:ahLst/>
            <a:cxnLst/>
            <a:rect r="r" b="b" t="t" l="l"/>
            <a:pathLst>
              <a:path h="4114800" w="179555">
                <a:moveTo>
                  <a:pt x="0" y="0"/>
                </a:moveTo>
                <a:lnTo>
                  <a:pt x="179555" y="0"/>
                </a:lnTo>
                <a:lnTo>
                  <a:pt x="17955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1694716" y="2948946"/>
            <a:ext cx="3896729" cy="1499900"/>
          </a:xfrm>
          <a:custGeom>
            <a:avLst/>
            <a:gdLst/>
            <a:ahLst/>
            <a:cxnLst/>
            <a:rect r="r" b="b" t="t" l="l"/>
            <a:pathLst>
              <a:path h="1499900" w="3896729">
                <a:moveTo>
                  <a:pt x="0" y="0"/>
                </a:moveTo>
                <a:lnTo>
                  <a:pt x="3896729" y="0"/>
                </a:lnTo>
                <a:lnTo>
                  <a:pt x="3896729" y="1499900"/>
                </a:lnTo>
                <a:lnTo>
                  <a:pt x="0" y="1499900"/>
                </a:lnTo>
                <a:lnTo>
                  <a:pt x="0" y="0"/>
                </a:lnTo>
                <a:close/>
              </a:path>
            </a:pathLst>
          </a:custGeom>
          <a:blipFill>
            <a:blip r:embed="rId9"/>
            <a:stretch>
              <a:fillRect l="0" t="-2529" r="0" b="-2529"/>
            </a:stretch>
          </a:blipFill>
        </p:spPr>
      </p:sp>
      <p:sp>
        <p:nvSpPr>
          <p:cNvPr name="Freeform 18" id="18"/>
          <p:cNvSpPr/>
          <p:nvPr/>
        </p:nvSpPr>
        <p:spPr>
          <a:xfrm flipH="false" flipV="false" rot="0">
            <a:off x="12071689" y="2740736"/>
            <a:ext cx="4532249" cy="1916320"/>
          </a:xfrm>
          <a:custGeom>
            <a:avLst/>
            <a:gdLst/>
            <a:ahLst/>
            <a:cxnLst/>
            <a:rect r="r" b="b" t="t" l="l"/>
            <a:pathLst>
              <a:path h="1916320" w="4532249">
                <a:moveTo>
                  <a:pt x="0" y="0"/>
                </a:moveTo>
                <a:lnTo>
                  <a:pt x="4532249" y="0"/>
                </a:lnTo>
                <a:lnTo>
                  <a:pt x="4532249" y="1916320"/>
                </a:lnTo>
                <a:lnTo>
                  <a:pt x="0" y="1916320"/>
                </a:lnTo>
                <a:lnTo>
                  <a:pt x="0" y="0"/>
                </a:lnTo>
                <a:close/>
              </a:path>
            </a:pathLst>
          </a:custGeom>
          <a:blipFill>
            <a:blip r:embed="rId10"/>
            <a:stretch>
              <a:fillRect l="0" t="0" r="0" b="0"/>
            </a:stretch>
          </a:blipFill>
        </p:spPr>
      </p:sp>
      <p:sp>
        <p:nvSpPr>
          <p:cNvPr name="TextBox 19" id="19"/>
          <p:cNvSpPr txBox="true"/>
          <p:nvPr/>
        </p:nvSpPr>
        <p:spPr>
          <a:xfrm rot="0">
            <a:off x="1028700" y="9031080"/>
            <a:ext cx="3723035"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2 SI A</a:t>
            </a:r>
          </a:p>
        </p:txBody>
      </p:sp>
      <p:sp>
        <p:nvSpPr>
          <p:cNvPr name="TextBox 20" id="20"/>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21" id="21"/>
          <p:cNvSpPr txBox="true"/>
          <p:nvPr/>
        </p:nvSpPr>
        <p:spPr>
          <a:xfrm rot="0">
            <a:off x="539429" y="1517834"/>
            <a:ext cx="4328355" cy="413878"/>
          </a:xfrm>
          <a:prstGeom prst="rect">
            <a:avLst/>
          </a:prstGeom>
        </p:spPr>
        <p:txBody>
          <a:bodyPr anchor="t" rtlCol="false" tIns="0" lIns="0" bIns="0" rIns="0">
            <a:spAutoFit/>
          </a:bodyPr>
          <a:lstStyle/>
          <a:p>
            <a:pPr>
              <a:lnSpc>
                <a:spcPts val="2997"/>
              </a:lnSpc>
            </a:pPr>
            <a:r>
              <a:rPr lang="en-US" sz="2967" spc="59">
                <a:solidFill>
                  <a:srgbClr val="FFFFFF"/>
                </a:solidFill>
                <a:latin typeface="Poppins Semi-Bold"/>
              </a:rPr>
              <a:t>2.2.3 Staff Biasa Login</a:t>
            </a:r>
          </a:p>
        </p:txBody>
      </p:sp>
      <p:sp>
        <p:nvSpPr>
          <p:cNvPr name="TextBox 22" id="22"/>
          <p:cNvSpPr txBox="true"/>
          <p:nvPr/>
        </p:nvSpPr>
        <p:spPr>
          <a:xfrm rot="0">
            <a:off x="177878" y="4976779"/>
            <a:ext cx="7859995" cy="3785641"/>
          </a:xfrm>
          <a:prstGeom prst="rect">
            <a:avLst/>
          </a:prstGeom>
        </p:spPr>
        <p:txBody>
          <a:bodyPr anchor="t" rtlCol="false" tIns="0" lIns="0" bIns="0" rIns="0">
            <a:spAutoFit/>
          </a:bodyPr>
          <a:lstStyle/>
          <a:p>
            <a:pPr algn="ctr">
              <a:lnSpc>
                <a:spcPts val="2742"/>
              </a:lnSpc>
            </a:pPr>
            <a:r>
              <a:rPr lang="en-US" sz="1959" spc="117">
                <a:solidFill>
                  <a:srgbClr val="FFFFFF"/>
                </a:solidFill>
                <a:latin typeface="TT Hoves"/>
              </a:rPr>
              <a:t>Deskripsi Singkat Staff Biasa melakukan login terlebih dahulu sebelum masuk ke tampilan home</a:t>
            </a:r>
          </a:p>
          <a:p>
            <a:pPr>
              <a:lnSpc>
                <a:spcPts val="2742"/>
              </a:lnSpc>
            </a:pPr>
          </a:p>
          <a:p>
            <a:pPr marL="422967" indent="-211484" lvl="1">
              <a:lnSpc>
                <a:spcPts val="2742"/>
              </a:lnSpc>
              <a:buFont typeface="Arial"/>
              <a:buChar char="•"/>
            </a:pPr>
            <a:r>
              <a:rPr lang="en-US" sz="1959" spc="117">
                <a:solidFill>
                  <a:srgbClr val="FFFFFF"/>
                </a:solidFill>
                <a:latin typeface="TT Hoves"/>
              </a:rPr>
              <a:t>B</a:t>
            </a:r>
            <a:r>
              <a:rPr lang="en-US" sz="1959" spc="117">
                <a:solidFill>
                  <a:srgbClr val="FFFFFF"/>
                </a:solidFill>
                <a:latin typeface="TT Hoves"/>
              </a:rPr>
              <a:t>iasa melakukan login dengan username dan password</a:t>
            </a:r>
          </a:p>
          <a:p>
            <a:pPr marL="422967" indent="-211484" lvl="1">
              <a:lnSpc>
                <a:spcPts val="2742"/>
              </a:lnSpc>
              <a:buFont typeface="Arial"/>
              <a:buChar char="•"/>
            </a:pPr>
            <a:r>
              <a:rPr lang="en-US" sz="1959" spc="117">
                <a:solidFill>
                  <a:srgbClr val="FFFFFF"/>
                </a:solidFill>
                <a:latin typeface="TT Hoves"/>
              </a:rPr>
              <a:t>Sistem melakukan validasi login</a:t>
            </a:r>
          </a:p>
          <a:p>
            <a:pPr marL="422967" indent="-211484" lvl="1">
              <a:lnSpc>
                <a:spcPts val="2742"/>
              </a:lnSpc>
              <a:buFont typeface="Arial"/>
              <a:buChar char="•"/>
            </a:pPr>
            <a:r>
              <a:rPr lang="en-US" sz="1959" spc="117">
                <a:solidFill>
                  <a:srgbClr val="FFFFFF"/>
                </a:solidFill>
                <a:latin typeface="TT Hoves"/>
              </a:rPr>
              <a:t>Bila sukses sistem akan mengarahkan ke halaman beranda</a:t>
            </a:r>
          </a:p>
          <a:p>
            <a:pPr marL="422967" indent="-211484" lvl="1">
              <a:lnSpc>
                <a:spcPts val="2742"/>
              </a:lnSpc>
              <a:buFont typeface="Arial"/>
              <a:buChar char="•"/>
            </a:pPr>
            <a:r>
              <a:rPr lang="en-US" sz="1959" spc="117">
                <a:solidFill>
                  <a:srgbClr val="FFFFFF"/>
                </a:solidFill>
                <a:latin typeface="TT Hoves"/>
              </a:rPr>
              <a:t>Bila gagal sistem akan menampilkan peringatan untuk login ulang</a:t>
            </a:r>
          </a:p>
          <a:p>
            <a:pPr>
              <a:lnSpc>
                <a:spcPts val="2742"/>
              </a:lnSpc>
            </a:pPr>
          </a:p>
          <a:p>
            <a:pPr>
              <a:lnSpc>
                <a:spcPts val="2742"/>
              </a:lnSpc>
            </a:pPr>
            <a:r>
              <a:rPr lang="en-US" sz="1959" spc="117">
                <a:solidFill>
                  <a:srgbClr val="FFFFFF"/>
                </a:solidFill>
                <a:latin typeface="TT Hoves"/>
              </a:rPr>
              <a:t>  </a:t>
            </a:r>
            <a:r>
              <a:rPr lang="en-US" sz="1959" spc="117">
                <a:solidFill>
                  <a:srgbClr val="FFFFFF"/>
                </a:solidFill>
                <a:latin typeface="TT Hoves"/>
              </a:rPr>
              <a:t>Xref: Bagian 3.2.3 Login Staff Biasa</a:t>
            </a:r>
          </a:p>
          <a:p>
            <a:pPr algn="ctr">
              <a:lnSpc>
                <a:spcPts val="2742"/>
              </a:lnSpc>
            </a:pPr>
          </a:p>
        </p:txBody>
      </p:sp>
      <p:sp>
        <p:nvSpPr>
          <p:cNvPr name="TextBox 23" id="23"/>
          <p:cNvSpPr txBox="true"/>
          <p:nvPr/>
        </p:nvSpPr>
        <p:spPr>
          <a:xfrm rot="0">
            <a:off x="10873463" y="1517834"/>
            <a:ext cx="5592505" cy="413878"/>
          </a:xfrm>
          <a:prstGeom prst="rect">
            <a:avLst/>
          </a:prstGeom>
        </p:spPr>
        <p:txBody>
          <a:bodyPr anchor="t" rtlCol="false" tIns="0" lIns="0" bIns="0" rIns="0">
            <a:spAutoFit/>
          </a:bodyPr>
          <a:lstStyle/>
          <a:p>
            <a:pPr>
              <a:lnSpc>
                <a:spcPts val="2997"/>
              </a:lnSpc>
            </a:pPr>
            <a:r>
              <a:rPr lang="en-US" sz="2967" spc="59">
                <a:solidFill>
                  <a:srgbClr val="FFFFFF"/>
                </a:solidFill>
                <a:latin typeface="Poppins Semi-Bold"/>
              </a:rPr>
              <a:t>2.2.4 Admin Mengelola User</a:t>
            </a:r>
          </a:p>
        </p:txBody>
      </p:sp>
      <p:sp>
        <p:nvSpPr>
          <p:cNvPr name="TextBox 24" id="24"/>
          <p:cNvSpPr txBox="true"/>
          <p:nvPr/>
        </p:nvSpPr>
        <p:spPr>
          <a:xfrm rot="0">
            <a:off x="9869100" y="4976779"/>
            <a:ext cx="7969768" cy="4241103"/>
          </a:xfrm>
          <a:prstGeom prst="rect">
            <a:avLst/>
          </a:prstGeom>
        </p:spPr>
        <p:txBody>
          <a:bodyPr anchor="t" rtlCol="false" tIns="0" lIns="0" bIns="0" rIns="0">
            <a:spAutoFit/>
          </a:bodyPr>
          <a:lstStyle/>
          <a:p>
            <a:pPr algn="ctr">
              <a:lnSpc>
                <a:spcPts val="2594"/>
              </a:lnSpc>
            </a:pPr>
            <a:r>
              <a:rPr lang="en-US" sz="1853" spc="111">
                <a:solidFill>
                  <a:srgbClr val="FFFFFF"/>
                </a:solidFill>
                <a:latin typeface="TT Hoves"/>
              </a:rPr>
              <a:t>Deskripsi Singkat Sistem akan menampilkan dashboard admin yang di mana akan menampilkan form user</a:t>
            </a:r>
          </a:p>
          <a:p>
            <a:pPr algn="ctr">
              <a:lnSpc>
                <a:spcPts val="2594"/>
              </a:lnSpc>
              <a:spcBef>
                <a:spcPct val="0"/>
              </a:spcBef>
            </a:pPr>
          </a:p>
          <a:p>
            <a:pPr marL="400161" indent="-200081" lvl="1">
              <a:lnSpc>
                <a:spcPts val="2594"/>
              </a:lnSpc>
              <a:spcBef>
                <a:spcPct val="0"/>
              </a:spcBef>
              <a:buFont typeface="Arial"/>
              <a:buChar char="•"/>
            </a:pPr>
            <a:r>
              <a:rPr lang="en-US" sz="1853" spc="111">
                <a:solidFill>
                  <a:srgbClr val="FFFFFF"/>
                </a:solidFill>
                <a:latin typeface="TT Hoves"/>
              </a:rPr>
              <a:t>Admin Mengklik menu kelola user,setelah keluar form user, admin menginputkan Nama user,Tempat lahir user,Tanggal lahir,E-mail, Jenis Kelamin,Agama,No telepon,Alamat, Jabatan Kemudian klik tambahahkan User</a:t>
            </a:r>
          </a:p>
          <a:p>
            <a:pPr marL="400161" indent="-200081" lvl="1">
              <a:lnSpc>
                <a:spcPts val="2594"/>
              </a:lnSpc>
              <a:spcBef>
                <a:spcPct val="0"/>
              </a:spcBef>
              <a:buFont typeface="Arial"/>
              <a:buChar char="•"/>
            </a:pPr>
            <a:r>
              <a:rPr lang="en-US" sz="1853" spc="111">
                <a:solidFill>
                  <a:srgbClr val="FFFFFF"/>
                </a:solidFill>
                <a:latin typeface="TT Hoves"/>
              </a:rPr>
              <a:t>Sistem akan menyimpan data user yang telah di inputkan, serta akan menampilkan data user yang telah di inputkan</a:t>
            </a:r>
          </a:p>
          <a:p>
            <a:pPr marL="400161" indent="-200081" lvl="1">
              <a:lnSpc>
                <a:spcPts val="2594"/>
              </a:lnSpc>
              <a:spcBef>
                <a:spcPct val="0"/>
              </a:spcBef>
              <a:buFont typeface="Arial"/>
              <a:buChar char="•"/>
            </a:pPr>
            <a:r>
              <a:rPr lang="en-US" sz="1853" spc="111">
                <a:solidFill>
                  <a:srgbClr val="FFFFFF"/>
                </a:solidFill>
                <a:latin typeface="TT Hoves"/>
              </a:rPr>
              <a:t>Admin bisa menghapus dan menupdate data user</a:t>
            </a:r>
          </a:p>
          <a:p>
            <a:pPr>
              <a:lnSpc>
                <a:spcPts val="2594"/>
              </a:lnSpc>
              <a:spcBef>
                <a:spcPct val="0"/>
              </a:spcBef>
            </a:pPr>
          </a:p>
          <a:p>
            <a:pPr algn="l">
              <a:lnSpc>
                <a:spcPts val="2594"/>
              </a:lnSpc>
              <a:spcBef>
                <a:spcPct val="0"/>
              </a:spcBef>
            </a:pPr>
            <a:r>
              <a:rPr lang="en-US" sz="1853" spc="111">
                <a:solidFill>
                  <a:srgbClr val="FFFFFF"/>
                </a:solidFill>
                <a:latin typeface="TT Hoves"/>
              </a:rPr>
              <a:t>   Xref: Bagian 3.2.4 Admin Mengelola User</a:t>
            </a:r>
          </a:p>
          <a:p>
            <a:pPr algn="ctr">
              <a:lnSpc>
                <a:spcPts val="2594"/>
              </a:lnSpc>
              <a:spcBef>
                <a:spcPct val="0"/>
              </a:spcBef>
            </a:pPr>
          </a:p>
        </p:txBody>
      </p:sp>
      <p:sp>
        <p:nvSpPr>
          <p:cNvPr name="Freeform 25" id="25"/>
          <p:cNvSpPr/>
          <p:nvPr/>
        </p:nvSpPr>
        <p:spPr>
          <a:xfrm flipH="false" flipV="false" rot="0">
            <a:off x="16360412" y="526232"/>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11"/>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5591445" y="981075"/>
            <a:ext cx="10260050" cy="0"/>
          </a:xfrm>
          <a:prstGeom prst="line">
            <a:avLst/>
          </a:prstGeom>
          <a:ln cap="flat" w="19050">
            <a:solidFill>
              <a:srgbClr val="FFFFFF"/>
            </a:solidFill>
            <a:prstDash val="solid"/>
            <a:headEnd type="none" len="sm" w="sm"/>
            <a:tailEnd type="none" len="sm" w="sm"/>
          </a:ln>
        </p:spPr>
      </p:sp>
      <p:sp>
        <p:nvSpPr>
          <p:cNvPr name="AutoShape 3" id="3"/>
          <p:cNvSpPr/>
          <p:nvPr/>
        </p:nvSpPr>
        <p:spPr>
          <a:xfrm flipH="true">
            <a:off x="6623282" y="9258300"/>
            <a:ext cx="10636018"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10800000">
            <a:off x="5591445" y="9017931"/>
            <a:ext cx="480738" cy="480738"/>
          </a:xfrm>
          <a:custGeom>
            <a:avLst/>
            <a:gdLst/>
            <a:ahLst/>
            <a:cxnLst/>
            <a:rect r="r" b="b" t="t" l="l"/>
            <a:pathLst>
              <a:path h="480738" w="480738">
                <a:moveTo>
                  <a:pt x="0" y="0"/>
                </a:moveTo>
                <a:lnTo>
                  <a:pt x="480738" y="0"/>
                </a:lnTo>
                <a:lnTo>
                  <a:pt x="480738" y="480738"/>
                </a:lnTo>
                <a:lnTo>
                  <a:pt x="0" y="4807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7878" y="1381149"/>
            <a:ext cx="723102" cy="554352"/>
            <a:chOff x="0" y="0"/>
            <a:chExt cx="209267" cy="160431"/>
          </a:xfrm>
        </p:grpSpPr>
        <p:sp>
          <p:nvSpPr>
            <p:cNvPr name="Freeform 6" id="6"/>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7" id="7"/>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TextBox 8" id="8"/>
          <p:cNvSpPr txBox="true"/>
          <p:nvPr/>
        </p:nvSpPr>
        <p:spPr>
          <a:xfrm rot="0">
            <a:off x="355636" y="2740303"/>
            <a:ext cx="4982784" cy="1934844"/>
          </a:xfrm>
          <a:prstGeom prst="rect">
            <a:avLst/>
          </a:prstGeom>
        </p:spPr>
        <p:txBody>
          <a:bodyPr anchor="t" rtlCol="false" tIns="0" lIns="0" bIns="0" rIns="0">
            <a:spAutoFit/>
          </a:bodyPr>
          <a:lstStyle/>
          <a:p>
            <a:pPr>
              <a:lnSpc>
                <a:spcPts val="3080"/>
              </a:lnSpc>
            </a:pPr>
            <a:r>
              <a:rPr lang="en-US" sz="2200" spc="132">
                <a:solidFill>
                  <a:srgbClr val="FFFFFF"/>
                </a:solidFill>
                <a:latin typeface="TT Hoves"/>
              </a:rPr>
              <a:t>Use Case: Admin Mengelola User</a:t>
            </a:r>
          </a:p>
          <a:p>
            <a:pPr>
              <a:lnSpc>
                <a:spcPts val="3080"/>
              </a:lnSpc>
            </a:pPr>
          </a:p>
          <a:p>
            <a:pPr>
              <a:lnSpc>
                <a:spcPts val="3080"/>
              </a:lnSpc>
            </a:pPr>
          </a:p>
          <a:p>
            <a:pPr>
              <a:lnSpc>
                <a:spcPts val="3080"/>
              </a:lnSpc>
            </a:pPr>
            <a:r>
              <a:rPr lang="en-US" sz="2200" spc="132">
                <a:solidFill>
                  <a:srgbClr val="FFFFFF"/>
                </a:solidFill>
                <a:latin typeface="TT Hoves"/>
              </a:rPr>
              <a:t>Diagram: </a:t>
            </a:r>
          </a:p>
          <a:p>
            <a:pPr>
              <a:lnSpc>
                <a:spcPts val="3080"/>
              </a:lnSpc>
            </a:pPr>
          </a:p>
        </p:txBody>
      </p:sp>
      <p:sp>
        <p:nvSpPr>
          <p:cNvPr name="Freeform 9" id="9"/>
          <p:cNvSpPr/>
          <p:nvPr/>
        </p:nvSpPr>
        <p:spPr>
          <a:xfrm flipH="false" flipV="false" rot="0">
            <a:off x="1723728" y="3263139"/>
            <a:ext cx="3822746" cy="1366023"/>
          </a:xfrm>
          <a:custGeom>
            <a:avLst/>
            <a:gdLst/>
            <a:ahLst/>
            <a:cxnLst/>
            <a:rect r="r" b="b" t="t" l="l"/>
            <a:pathLst>
              <a:path h="1366023" w="3822746">
                <a:moveTo>
                  <a:pt x="0" y="0"/>
                </a:moveTo>
                <a:lnTo>
                  <a:pt x="3822746" y="0"/>
                </a:lnTo>
                <a:lnTo>
                  <a:pt x="3822746" y="1366023"/>
                </a:lnTo>
                <a:lnTo>
                  <a:pt x="0" y="1366023"/>
                </a:lnTo>
                <a:lnTo>
                  <a:pt x="0" y="0"/>
                </a:lnTo>
                <a:close/>
              </a:path>
            </a:pathLst>
          </a:custGeom>
          <a:blipFill>
            <a:blip r:embed="rId4"/>
            <a:stretch>
              <a:fillRect l="0" t="0" r="0" b="0"/>
            </a:stretch>
          </a:blipFill>
        </p:spPr>
      </p:sp>
      <p:sp>
        <p:nvSpPr>
          <p:cNvPr name="Freeform 10" id="10"/>
          <p:cNvSpPr/>
          <p:nvPr/>
        </p:nvSpPr>
        <p:spPr>
          <a:xfrm flipH="false" flipV="false" rot="0">
            <a:off x="7794942" y="2778403"/>
            <a:ext cx="179555" cy="4114800"/>
          </a:xfrm>
          <a:custGeom>
            <a:avLst/>
            <a:gdLst/>
            <a:ahLst/>
            <a:cxnLst/>
            <a:rect r="r" b="b" t="t" l="l"/>
            <a:pathLst>
              <a:path h="4114800" w="179555">
                <a:moveTo>
                  <a:pt x="0" y="0"/>
                </a:moveTo>
                <a:lnTo>
                  <a:pt x="179555" y="0"/>
                </a:lnTo>
                <a:lnTo>
                  <a:pt x="17955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723728" y="3263139"/>
            <a:ext cx="3896729" cy="1499900"/>
          </a:xfrm>
          <a:custGeom>
            <a:avLst/>
            <a:gdLst/>
            <a:ahLst/>
            <a:cxnLst/>
            <a:rect r="r" b="b" t="t" l="l"/>
            <a:pathLst>
              <a:path h="1499900" w="3896729">
                <a:moveTo>
                  <a:pt x="0" y="0"/>
                </a:moveTo>
                <a:lnTo>
                  <a:pt x="3896729" y="0"/>
                </a:lnTo>
                <a:lnTo>
                  <a:pt x="3896729" y="1499900"/>
                </a:lnTo>
                <a:lnTo>
                  <a:pt x="0" y="1499900"/>
                </a:lnTo>
                <a:lnTo>
                  <a:pt x="0" y="0"/>
                </a:lnTo>
                <a:close/>
              </a:path>
            </a:pathLst>
          </a:custGeom>
          <a:blipFill>
            <a:blip r:embed="rId7"/>
            <a:stretch>
              <a:fillRect l="0" t="-2529" r="0" b="-2529"/>
            </a:stretch>
          </a:blipFill>
        </p:spPr>
      </p:sp>
      <p:sp>
        <p:nvSpPr>
          <p:cNvPr name="Freeform 12" id="12"/>
          <p:cNvSpPr/>
          <p:nvPr/>
        </p:nvSpPr>
        <p:spPr>
          <a:xfrm flipH="false" flipV="false" rot="0">
            <a:off x="1723728" y="3199171"/>
            <a:ext cx="4532249" cy="1883887"/>
          </a:xfrm>
          <a:custGeom>
            <a:avLst/>
            <a:gdLst/>
            <a:ahLst/>
            <a:cxnLst/>
            <a:rect r="r" b="b" t="t" l="l"/>
            <a:pathLst>
              <a:path h="1883887" w="4532249">
                <a:moveTo>
                  <a:pt x="0" y="0"/>
                </a:moveTo>
                <a:lnTo>
                  <a:pt x="4532249" y="0"/>
                </a:lnTo>
                <a:lnTo>
                  <a:pt x="4532249" y="1883886"/>
                </a:lnTo>
                <a:lnTo>
                  <a:pt x="0" y="1883886"/>
                </a:lnTo>
                <a:lnTo>
                  <a:pt x="0" y="0"/>
                </a:lnTo>
                <a:close/>
              </a:path>
            </a:pathLst>
          </a:custGeom>
          <a:blipFill>
            <a:blip r:embed="rId8"/>
            <a:stretch>
              <a:fillRect l="0" t="0" r="0" b="0"/>
            </a:stretch>
          </a:blipFill>
        </p:spPr>
      </p:sp>
      <p:sp>
        <p:nvSpPr>
          <p:cNvPr name="TextBox 13" id="13"/>
          <p:cNvSpPr txBox="true"/>
          <p:nvPr/>
        </p:nvSpPr>
        <p:spPr>
          <a:xfrm rot="0">
            <a:off x="1028700" y="9031080"/>
            <a:ext cx="3723035"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2 SI A</a:t>
            </a:r>
          </a:p>
        </p:txBody>
      </p:sp>
      <p:sp>
        <p:nvSpPr>
          <p:cNvPr name="TextBox 14" id="14"/>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5" id="15"/>
          <p:cNvSpPr txBox="true"/>
          <p:nvPr/>
        </p:nvSpPr>
        <p:spPr>
          <a:xfrm rot="0">
            <a:off x="539429" y="1517834"/>
            <a:ext cx="5532754" cy="794239"/>
          </a:xfrm>
          <a:prstGeom prst="rect">
            <a:avLst/>
          </a:prstGeom>
        </p:spPr>
        <p:txBody>
          <a:bodyPr anchor="t" rtlCol="false" tIns="0" lIns="0" bIns="0" rIns="0">
            <a:spAutoFit/>
          </a:bodyPr>
          <a:lstStyle/>
          <a:p>
            <a:pPr>
              <a:lnSpc>
                <a:spcPts val="2997"/>
              </a:lnSpc>
            </a:pPr>
            <a:r>
              <a:rPr lang="en-US" sz="2967" spc="59">
                <a:solidFill>
                  <a:srgbClr val="FFFFFF"/>
                </a:solidFill>
                <a:latin typeface="Poppins Semi-Bold"/>
              </a:rPr>
              <a:t>2.2.5 Staff Keuangan Mengelola Data Keuangan</a:t>
            </a:r>
          </a:p>
        </p:txBody>
      </p:sp>
      <p:sp>
        <p:nvSpPr>
          <p:cNvPr name="TextBox 16" id="16"/>
          <p:cNvSpPr txBox="true"/>
          <p:nvPr/>
        </p:nvSpPr>
        <p:spPr>
          <a:xfrm rot="0">
            <a:off x="8239574" y="1434987"/>
            <a:ext cx="9549694" cy="7875039"/>
          </a:xfrm>
          <a:prstGeom prst="rect">
            <a:avLst/>
          </a:prstGeom>
        </p:spPr>
        <p:txBody>
          <a:bodyPr anchor="t" rtlCol="false" tIns="0" lIns="0" bIns="0" rIns="0">
            <a:spAutoFit/>
          </a:bodyPr>
          <a:lstStyle/>
          <a:p>
            <a:pPr algn="ctr">
              <a:lnSpc>
                <a:spcPts val="2742"/>
              </a:lnSpc>
            </a:pPr>
            <a:r>
              <a:rPr lang="en-US" sz="1959" spc="117">
                <a:solidFill>
                  <a:srgbClr val="FFFFFF"/>
                </a:solidFill>
                <a:latin typeface="TT Hoves"/>
              </a:rPr>
              <a:t>Deskripsi Singkat Sistem akan menampilkan dashboard Staff keuangan yang di mana akan menampilkan sidebar</a:t>
            </a:r>
          </a:p>
          <a:p>
            <a:pPr marL="422968" indent="-211484" lvl="1">
              <a:lnSpc>
                <a:spcPts val="2742"/>
              </a:lnSpc>
              <a:buFont typeface="Arial"/>
              <a:buChar char="•"/>
            </a:pPr>
            <a:r>
              <a:rPr lang="en-US" sz="1959" spc="117">
                <a:solidFill>
                  <a:srgbClr val="076D1C"/>
                </a:solidFill>
                <a:latin typeface="TT Hoves Bold"/>
              </a:rPr>
              <a:t>Untuk Data Pemasukan</a:t>
            </a:r>
          </a:p>
          <a:p>
            <a:pPr marL="422968" indent="-211484" lvl="1">
              <a:lnSpc>
                <a:spcPts val="2742"/>
              </a:lnSpc>
              <a:buFont typeface="Arial"/>
              <a:buChar char="•"/>
            </a:pPr>
            <a:r>
              <a:rPr lang="en-US" sz="1959" spc="117">
                <a:solidFill>
                  <a:srgbClr val="FFFFFF"/>
                </a:solidFill>
                <a:latin typeface="TT Hoves"/>
              </a:rPr>
              <a:t>Staff keuangan Mengklik menu data pemasukan,Kemudian mengklik tambah data dan menginputkan tanggal pemasukan,keterangan pemasukan,sumber pemasukan,jumlah pemasukan kemudian klik tambah data</a:t>
            </a:r>
          </a:p>
          <a:p>
            <a:pPr marL="422968" indent="-211484" lvl="1">
              <a:lnSpc>
                <a:spcPts val="2742"/>
              </a:lnSpc>
              <a:buFont typeface="Arial"/>
              <a:buChar char="•"/>
            </a:pPr>
            <a:r>
              <a:rPr lang="en-US" sz="1959" spc="117">
                <a:solidFill>
                  <a:srgbClr val="FFFFFF"/>
                </a:solidFill>
                <a:latin typeface="TT Hoves"/>
              </a:rPr>
              <a:t>Sistem akan menyimpan data user yang telah di inputkan, serta akan menampilkan data pemasukan yang telah diinputkan</a:t>
            </a:r>
          </a:p>
          <a:p>
            <a:pPr marL="422968" indent="-211484" lvl="1">
              <a:lnSpc>
                <a:spcPts val="2742"/>
              </a:lnSpc>
              <a:buFont typeface="Arial"/>
              <a:buChar char="•"/>
            </a:pPr>
            <a:r>
              <a:rPr lang="en-US" sz="1959" spc="117">
                <a:solidFill>
                  <a:srgbClr val="FFFFFF"/>
                </a:solidFill>
                <a:latin typeface="TT Hoves"/>
              </a:rPr>
              <a:t>Staff bisa menghapus data pemasukan</a:t>
            </a:r>
          </a:p>
          <a:p>
            <a:pPr marL="422968" indent="-211484" lvl="1">
              <a:lnSpc>
                <a:spcPts val="2742"/>
              </a:lnSpc>
              <a:buFont typeface="Arial"/>
              <a:buChar char="•"/>
            </a:pPr>
            <a:r>
              <a:rPr lang="en-US" sz="1959" spc="117">
                <a:solidFill>
                  <a:srgbClr val="FFFFFF"/>
                </a:solidFill>
                <a:latin typeface="TT Hoves"/>
              </a:rPr>
              <a:t>Staff juga bisa megedit data pemasukan</a:t>
            </a:r>
          </a:p>
          <a:p>
            <a:pPr marL="422968" indent="-211484" lvl="1">
              <a:lnSpc>
                <a:spcPts val="2742"/>
              </a:lnSpc>
              <a:buFont typeface="Arial"/>
              <a:buChar char="•"/>
            </a:pPr>
            <a:r>
              <a:rPr lang="en-US" sz="1959" spc="117">
                <a:solidFill>
                  <a:srgbClr val="076D1C"/>
                </a:solidFill>
                <a:latin typeface="TT Hoves Bold"/>
              </a:rPr>
              <a:t>Untuk Data pengeluaran</a:t>
            </a:r>
          </a:p>
          <a:p>
            <a:pPr marL="422968" indent="-211484" lvl="1">
              <a:lnSpc>
                <a:spcPts val="2742"/>
              </a:lnSpc>
              <a:buFont typeface="Arial"/>
              <a:buChar char="•"/>
            </a:pPr>
            <a:r>
              <a:rPr lang="en-US" sz="1959" spc="117">
                <a:solidFill>
                  <a:srgbClr val="FFFFFF"/>
                </a:solidFill>
                <a:latin typeface="TT Hoves"/>
              </a:rPr>
              <a:t>Staff keuangan Mengklik menu data pengeluaran,Kemudian mengklik tambah data dan menginputkan tanggal pengeluaran,keterangan pengeluaran,sumber pengeluaran,jumlah pengeluaran kemudian klik tambah data</a:t>
            </a:r>
          </a:p>
          <a:p>
            <a:pPr marL="422968" indent="-211484" lvl="1">
              <a:lnSpc>
                <a:spcPts val="2742"/>
              </a:lnSpc>
              <a:buFont typeface="Arial"/>
              <a:buChar char="•"/>
            </a:pPr>
            <a:r>
              <a:rPr lang="en-US" sz="1959" spc="117">
                <a:solidFill>
                  <a:srgbClr val="FFFFFF"/>
                </a:solidFill>
                <a:latin typeface="TT Hoves"/>
              </a:rPr>
              <a:t>Sistem akan menyimpan data user yang telah di inputkan, serta akan menampilkan data pemasukan yang telah diinputkan</a:t>
            </a:r>
          </a:p>
          <a:p>
            <a:pPr marL="422968" indent="-211484" lvl="1">
              <a:lnSpc>
                <a:spcPts val="2742"/>
              </a:lnSpc>
              <a:buFont typeface="Arial"/>
              <a:buChar char="•"/>
            </a:pPr>
            <a:r>
              <a:rPr lang="en-US" sz="1959" spc="117">
                <a:solidFill>
                  <a:srgbClr val="FFFFFF"/>
                </a:solidFill>
                <a:latin typeface="TT Hoves"/>
              </a:rPr>
              <a:t>Staff bisa menghapus data pengeluaran</a:t>
            </a:r>
          </a:p>
          <a:p>
            <a:pPr marL="422968" indent="-211484" lvl="1">
              <a:lnSpc>
                <a:spcPts val="2742"/>
              </a:lnSpc>
              <a:buFont typeface="Arial"/>
              <a:buChar char="•"/>
            </a:pPr>
            <a:r>
              <a:rPr lang="en-US" sz="1959" spc="117">
                <a:solidFill>
                  <a:srgbClr val="FFFFFF"/>
                </a:solidFill>
                <a:latin typeface="TT Hoves"/>
              </a:rPr>
              <a:t>Staff juga bisa megedit data pengeluaran</a:t>
            </a:r>
          </a:p>
          <a:p>
            <a:pPr>
              <a:lnSpc>
                <a:spcPts val="2742"/>
              </a:lnSpc>
            </a:pPr>
            <a:r>
              <a:rPr lang="en-US" sz="1959" spc="117">
                <a:solidFill>
                  <a:srgbClr val="FFFFFF"/>
                </a:solidFill>
                <a:latin typeface="TT Hoves"/>
              </a:rPr>
              <a:t>  </a:t>
            </a:r>
          </a:p>
          <a:p>
            <a:pPr>
              <a:lnSpc>
                <a:spcPts val="2742"/>
              </a:lnSpc>
            </a:pPr>
            <a:r>
              <a:rPr lang="en-US" sz="1959" spc="117">
                <a:solidFill>
                  <a:srgbClr val="FFFFFF"/>
                </a:solidFill>
                <a:latin typeface="TT Hoves"/>
              </a:rPr>
              <a:t>  </a:t>
            </a:r>
            <a:r>
              <a:rPr lang="en-US" sz="1959" spc="117">
                <a:solidFill>
                  <a:srgbClr val="FFFFFF"/>
                </a:solidFill>
                <a:latin typeface="TT Hoves"/>
              </a:rPr>
              <a:t>Xref: Bagian 3.2.5 Staff Keuangan Mengelola Data Keuangan</a:t>
            </a:r>
          </a:p>
          <a:p>
            <a:pPr>
              <a:lnSpc>
                <a:spcPts val="2742"/>
              </a:lnSpc>
            </a:pPr>
          </a:p>
        </p:txBody>
      </p:sp>
      <p:sp>
        <p:nvSpPr>
          <p:cNvPr name="Freeform 17" id="17"/>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9"/>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5591445" y="981075"/>
            <a:ext cx="10260050" cy="0"/>
          </a:xfrm>
          <a:prstGeom prst="line">
            <a:avLst/>
          </a:prstGeom>
          <a:ln cap="flat" w="19050">
            <a:solidFill>
              <a:srgbClr val="FFFFFF"/>
            </a:solidFill>
            <a:prstDash val="solid"/>
            <a:headEnd type="none" len="sm" w="sm"/>
            <a:tailEnd type="none" len="sm" w="sm"/>
          </a:ln>
        </p:spPr>
      </p:sp>
      <p:sp>
        <p:nvSpPr>
          <p:cNvPr name="AutoShape 3" id="3"/>
          <p:cNvSpPr/>
          <p:nvPr/>
        </p:nvSpPr>
        <p:spPr>
          <a:xfrm flipH="true">
            <a:off x="6623282" y="9258300"/>
            <a:ext cx="10636018"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10800000">
            <a:off x="5591445" y="9017931"/>
            <a:ext cx="480738" cy="480738"/>
          </a:xfrm>
          <a:custGeom>
            <a:avLst/>
            <a:gdLst/>
            <a:ahLst/>
            <a:cxnLst/>
            <a:rect r="r" b="b" t="t" l="l"/>
            <a:pathLst>
              <a:path h="480738" w="480738">
                <a:moveTo>
                  <a:pt x="0" y="0"/>
                </a:moveTo>
                <a:lnTo>
                  <a:pt x="480738" y="0"/>
                </a:lnTo>
                <a:lnTo>
                  <a:pt x="480738" y="480738"/>
                </a:lnTo>
                <a:lnTo>
                  <a:pt x="0" y="4807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7878" y="1381149"/>
            <a:ext cx="723102" cy="554352"/>
            <a:chOff x="0" y="0"/>
            <a:chExt cx="209267" cy="160431"/>
          </a:xfrm>
        </p:grpSpPr>
        <p:sp>
          <p:nvSpPr>
            <p:cNvPr name="Freeform 6" id="6"/>
            <p:cNvSpPr/>
            <p:nvPr/>
          </p:nvSpPr>
          <p:spPr>
            <a:xfrm flipH="false" flipV="false" rot="0">
              <a:off x="0" y="0"/>
              <a:ext cx="209267" cy="160431"/>
            </a:xfrm>
            <a:custGeom>
              <a:avLst/>
              <a:gdLst/>
              <a:ahLst/>
              <a:cxnLst/>
              <a:rect r="r" b="b" t="t" l="l"/>
              <a:pathLst>
                <a:path h="160431" w="209267">
                  <a:moveTo>
                    <a:pt x="0" y="0"/>
                  </a:moveTo>
                  <a:lnTo>
                    <a:pt x="209267" y="0"/>
                  </a:lnTo>
                  <a:lnTo>
                    <a:pt x="209267" y="160431"/>
                  </a:lnTo>
                  <a:lnTo>
                    <a:pt x="0" y="160431"/>
                  </a:lnTo>
                  <a:close/>
                </a:path>
              </a:pathLst>
            </a:custGeom>
            <a:solidFill>
              <a:srgbClr val="076D1C"/>
            </a:solidFill>
          </p:spPr>
        </p:sp>
        <p:sp>
          <p:nvSpPr>
            <p:cNvPr name="TextBox 7" id="7"/>
            <p:cNvSpPr txBox="true"/>
            <p:nvPr/>
          </p:nvSpPr>
          <p:spPr>
            <a:xfrm>
              <a:off x="0" y="-47625"/>
              <a:ext cx="209267" cy="208056"/>
            </a:xfrm>
            <a:prstGeom prst="rect">
              <a:avLst/>
            </a:prstGeom>
          </p:spPr>
          <p:txBody>
            <a:bodyPr anchor="ctr" rtlCol="false" tIns="50800" lIns="50800" bIns="50800" rIns="50800"/>
            <a:lstStyle/>
            <a:p>
              <a:pPr algn="ctr">
                <a:lnSpc>
                  <a:spcPts val="3302"/>
                </a:lnSpc>
              </a:pPr>
            </a:p>
          </p:txBody>
        </p:sp>
      </p:grpSp>
      <p:sp>
        <p:nvSpPr>
          <p:cNvPr name="TextBox 8" id="8"/>
          <p:cNvSpPr txBox="true"/>
          <p:nvPr/>
        </p:nvSpPr>
        <p:spPr>
          <a:xfrm rot="0">
            <a:off x="326624" y="2759748"/>
            <a:ext cx="6296658" cy="1934844"/>
          </a:xfrm>
          <a:prstGeom prst="rect">
            <a:avLst/>
          </a:prstGeom>
        </p:spPr>
        <p:txBody>
          <a:bodyPr anchor="t" rtlCol="false" tIns="0" lIns="0" bIns="0" rIns="0">
            <a:spAutoFit/>
          </a:bodyPr>
          <a:lstStyle/>
          <a:p>
            <a:pPr>
              <a:lnSpc>
                <a:spcPts val="3080"/>
              </a:lnSpc>
            </a:pPr>
            <a:r>
              <a:rPr lang="en-US" sz="2200" spc="132">
                <a:solidFill>
                  <a:srgbClr val="FFFFFF"/>
                </a:solidFill>
                <a:latin typeface="TT Hoves"/>
              </a:rPr>
              <a:t>Use Case: Admin Mengelola Data Keuangan</a:t>
            </a:r>
          </a:p>
          <a:p>
            <a:pPr>
              <a:lnSpc>
                <a:spcPts val="3080"/>
              </a:lnSpc>
            </a:pPr>
          </a:p>
          <a:p>
            <a:pPr>
              <a:lnSpc>
                <a:spcPts val="3080"/>
              </a:lnSpc>
            </a:pPr>
          </a:p>
          <a:p>
            <a:pPr>
              <a:lnSpc>
                <a:spcPts val="3080"/>
              </a:lnSpc>
            </a:pPr>
            <a:r>
              <a:rPr lang="en-US" sz="2200" spc="132">
                <a:solidFill>
                  <a:srgbClr val="FFFFFF"/>
                </a:solidFill>
                <a:latin typeface="TT Hoves"/>
              </a:rPr>
              <a:t>Diagram: </a:t>
            </a:r>
          </a:p>
          <a:p>
            <a:pPr>
              <a:lnSpc>
                <a:spcPts val="3080"/>
              </a:lnSpc>
            </a:pPr>
          </a:p>
        </p:txBody>
      </p:sp>
      <p:sp>
        <p:nvSpPr>
          <p:cNvPr name="Freeform 9" id="9"/>
          <p:cNvSpPr/>
          <p:nvPr/>
        </p:nvSpPr>
        <p:spPr>
          <a:xfrm flipH="false" flipV="false" rot="0">
            <a:off x="1694716" y="3328569"/>
            <a:ext cx="3822746" cy="1366023"/>
          </a:xfrm>
          <a:custGeom>
            <a:avLst/>
            <a:gdLst/>
            <a:ahLst/>
            <a:cxnLst/>
            <a:rect r="r" b="b" t="t" l="l"/>
            <a:pathLst>
              <a:path h="1366023" w="3822746">
                <a:moveTo>
                  <a:pt x="0" y="0"/>
                </a:moveTo>
                <a:lnTo>
                  <a:pt x="3822746" y="0"/>
                </a:lnTo>
                <a:lnTo>
                  <a:pt x="3822746" y="1366023"/>
                </a:lnTo>
                <a:lnTo>
                  <a:pt x="0" y="1366023"/>
                </a:lnTo>
                <a:lnTo>
                  <a:pt x="0" y="0"/>
                </a:lnTo>
                <a:close/>
              </a:path>
            </a:pathLst>
          </a:custGeom>
          <a:blipFill>
            <a:blip r:embed="rId4"/>
            <a:stretch>
              <a:fillRect l="0" t="0" r="0" b="0"/>
            </a:stretch>
          </a:blipFill>
        </p:spPr>
      </p:sp>
      <p:sp>
        <p:nvSpPr>
          <p:cNvPr name="Freeform 10" id="10"/>
          <p:cNvSpPr/>
          <p:nvPr/>
        </p:nvSpPr>
        <p:spPr>
          <a:xfrm flipH="false" flipV="false" rot="0">
            <a:off x="7164223" y="2771069"/>
            <a:ext cx="179555" cy="4114800"/>
          </a:xfrm>
          <a:custGeom>
            <a:avLst/>
            <a:gdLst/>
            <a:ahLst/>
            <a:cxnLst/>
            <a:rect r="r" b="b" t="t" l="l"/>
            <a:pathLst>
              <a:path h="4114800" w="179555">
                <a:moveTo>
                  <a:pt x="0" y="0"/>
                </a:moveTo>
                <a:lnTo>
                  <a:pt x="179555" y="0"/>
                </a:lnTo>
                <a:lnTo>
                  <a:pt x="17955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694716" y="3328569"/>
            <a:ext cx="3896729" cy="1499900"/>
          </a:xfrm>
          <a:custGeom>
            <a:avLst/>
            <a:gdLst/>
            <a:ahLst/>
            <a:cxnLst/>
            <a:rect r="r" b="b" t="t" l="l"/>
            <a:pathLst>
              <a:path h="1499900" w="3896729">
                <a:moveTo>
                  <a:pt x="0" y="0"/>
                </a:moveTo>
                <a:lnTo>
                  <a:pt x="3896729" y="0"/>
                </a:lnTo>
                <a:lnTo>
                  <a:pt x="3896729" y="1499900"/>
                </a:lnTo>
                <a:lnTo>
                  <a:pt x="0" y="1499900"/>
                </a:lnTo>
                <a:lnTo>
                  <a:pt x="0" y="0"/>
                </a:lnTo>
                <a:close/>
              </a:path>
            </a:pathLst>
          </a:custGeom>
          <a:blipFill>
            <a:blip r:embed="rId7"/>
            <a:stretch>
              <a:fillRect l="0" t="-2529" r="0" b="-2529"/>
            </a:stretch>
          </a:blipFill>
        </p:spPr>
      </p:sp>
      <p:sp>
        <p:nvSpPr>
          <p:cNvPr name="Freeform 12" id="12"/>
          <p:cNvSpPr/>
          <p:nvPr/>
        </p:nvSpPr>
        <p:spPr>
          <a:xfrm flipH="false" flipV="false" rot="0">
            <a:off x="1694716" y="3264601"/>
            <a:ext cx="4532249" cy="1883887"/>
          </a:xfrm>
          <a:custGeom>
            <a:avLst/>
            <a:gdLst/>
            <a:ahLst/>
            <a:cxnLst/>
            <a:rect r="r" b="b" t="t" l="l"/>
            <a:pathLst>
              <a:path h="1883887" w="4532249">
                <a:moveTo>
                  <a:pt x="0" y="0"/>
                </a:moveTo>
                <a:lnTo>
                  <a:pt x="4532249" y="0"/>
                </a:lnTo>
                <a:lnTo>
                  <a:pt x="4532249" y="1883886"/>
                </a:lnTo>
                <a:lnTo>
                  <a:pt x="0" y="1883886"/>
                </a:lnTo>
                <a:lnTo>
                  <a:pt x="0" y="0"/>
                </a:lnTo>
                <a:close/>
              </a:path>
            </a:pathLst>
          </a:custGeom>
          <a:blipFill>
            <a:blip r:embed="rId8"/>
            <a:stretch>
              <a:fillRect l="0" t="0" r="0" b="0"/>
            </a:stretch>
          </a:blipFill>
        </p:spPr>
      </p:sp>
      <p:sp>
        <p:nvSpPr>
          <p:cNvPr name="Freeform 13" id="13"/>
          <p:cNvSpPr/>
          <p:nvPr/>
        </p:nvSpPr>
        <p:spPr>
          <a:xfrm flipH="false" flipV="false" rot="0">
            <a:off x="16360412" y="411001"/>
            <a:ext cx="898888" cy="1004937"/>
          </a:xfrm>
          <a:custGeom>
            <a:avLst/>
            <a:gdLst/>
            <a:ahLst/>
            <a:cxnLst/>
            <a:rect r="r" b="b" t="t" l="l"/>
            <a:pathLst>
              <a:path h="1004937" w="898888">
                <a:moveTo>
                  <a:pt x="0" y="0"/>
                </a:moveTo>
                <a:lnTo>
                  <a:pt x="898888" y="0"/>
                </a:lnTo>
                <a:lnTo>
                  <a:pt x="898888" y="1004936"/>
                </a:lnTo>
                <a:lnTo>
                  <a:pt x="0" y="1004936"/>
                </a:lnTo>
                <a:lnTo>
                  <a:pt x="0" y="0"/>
                </a:lnTo>
                <a:close/>
              </a:path>
            </a:pathLst>
          </a:custGeom>
          <a:blipFill>
            <a:blip r:embed="rId9"/>
            <a:stretch>
              <a:fillRect l="0" t="0" r="0" b="0"/>
            </a:stretch>
          </a:blipFill>
        </p:spPr>
      </p:sp>
      <p:sp>
        <p:nvSpPr>
          <p:cNvPr name="Freeform 14" id="14"/>
          <p:cNvSpPr/>
          <p:nvPr/>
        </p:nvSpPr>
        <p:spPr>
          <a:xfrm flipH="false" flipV="false" rot="0">
            <a:off x="1676143" y="3264601"/>
            <a:ext cx="4550821" cy="2022587"/>
          </a:xfrm>
          <a:custGeom>
            <a:avLst/>
            <a:gdLst/>
            <a:ahLst/>
            <a:cxnLst/>
            <a:rect r="r" b="b" t="t" l="l"/>
            <a:pathLst>
              <a:path h="2022587" w="4550821">
                <a:moveTo>
                  <a:pt x="0" y="0"/>
                </a:moveTo>
                <a:lnTo>
                  <a:pt x="4550822" y="0"/>
                </a:lnTo>
                <a:lnTo>
                  <a:pt x="4550822" y="2022587"/>
                </a:lnTo>
                <a:lnTo>
                  <a:pt x="0" y="2022587"/>
                </a:lnTo>
                <a:lnTo>
                  <a:pt x="0" y="0"/>
                </a:lnTo>
                <a:close/>
              </a:path>
            </a:pathLst>
          </a:custGeom>
          <a:blipFill>
            <a:blip r:embed="rId10"/>
            <a:stretch>
              <a:fillRect l="0" t="0" r="0" b="0"/>
            </a:stretch>
          </a:blipFill>
        </p:spPr>
      </p:sp>
      <p:sp>
        <p:nvSpPr>
          <p:cNvPr name="TextBox 15" id="15"/>
          <p:cNvSpPr txBox="true"/>
          <p:nvPr/>
        </p:nvSpPr>
        <p:spPr>
          <a:xfrm rot="0">
            <a:off x="1028700" y="9031080"/>
            <a:ext cx="3723035"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2 SI A</a:t>
            </a:r>
          </a:p>
        </p:txBody>
      </p:sp>
      <p:sp>
        <p:nvSpPr>
          <p:cNvPr name="TextBox 16" id="16"/>
          <p:cNvSpPr txBox="true"/>
          <p:nvPr/>
        </p:nvSpPr>
        <p:spPr>
          <a:xfrm rot="0">
            <a:off x="1028700" y="753855"/>
            <a:ext cx="4689907" cy="406815"/>
          </a:xfrm>
          <a:prstGeom prst="rect">
            <a:avLst/>
          </a:prstGeom>
        </p:spPr>
        <p:txBody>
          <a:bodyPr anchor="t" rtlCol="false" tIns="0" lIns="0" bIns="0" rIns="0">
            <a:spAutoFit/>
          </a:bodyPr>
          <a:lstStyle/>
          <a:p>
            <a:pPr>
              <a:lnSpc>
                <a:spcPts val="3302"/>
              </a:lnSpc>
            </a:pPr>
            <a:r>
              <a:rPr lang="en-US" sz="2358" spc="141">
                <a:solidFill>
                  <a:srgbClr val="FFFFFF"/>
                </a:solidFill>
                <a:latin typeface="TT Hoves"/>
              </a:rPr>
              <a:t>Presentasi Kreatif</a:t>
            </a:r>
          </a:p>
        </p:txBody>
      </p:sp>
      <p:sp>
        <p:nvSpPr>
          <p:cNvPr name="TextBox 17" id="17"/>
          <p:cNvSpPr txBox="true"/>
          <p:nvPr/>
        </p:nvSpPr>
        <p:spPr>
          <a:xfrm rot="0">
            <a:off x="539429" y="1517834"/>
            <a:ext cx="5532754" cy="794239"/>
          </a:xfrm>
          <a:prstGeom prst="rect">
            <a:avLst/>
          </a:prstGeom>
        </p:spPr>
        <p:txBody>
          <a:bodyPr anchor="t" rtlCol="false" tIns="0" lIns="0" bIns="0" rIns="0">
            <a:spAutoFit/>
          </a:bodyPr>
          <a:lstStyle/>
          <a:p>
            <a:pPr>
              <a:lnSpc>
                <a:spcPts val="2997"/>
              </a:lnSpc>
            </a:pPr>
            <a:r>
              <a:rPr lang="en-US" sz="2967" spc="59">
                <a:solidFill>
                  <a:srgbClr val="FFFFFF"/>
                </a:solidFill>
                <a:latin typeface="Poppins Semi-Bold"/>
              </a:rPr>
              <a:t>2.2.6 Admin Mengelola Data Keuangan</a:t>
            </a:r>
          </a:p>
        </p:txBody>
      </p:sp>
      <p:sp>
        <p:nvSpPr>
          <p:cNvPr name="TextBox 18" id="18"/>
          <p:cNvSpPr txBox="true"/>
          <p:nvPr/>
        </p:nvSpPr>
        <p:spPr>
          <a:xfrm rot="0">
            <a:off x="7667625" y="1159168"/>
            <a:ext cx="8368940" cy="8217939"/>
          </a:xfrm>
          <a:prstGeom prst="rect">
            <a:avLst/>
          </a:prstGeom>
        </p:spPr>
        <p:txBody>
          <a:bodyPr anchor="t" rtlCol="false" tIns="0" lIns="0" bIns="0" rIns="0">
            <a:spAutoFit/>
          </a:bodyPr>
          <a:lstStyle/>
          <a:p>
            <a:pPr algn="ctr">
              <a:lnSpc>
                <a:spcPts val="2742"/>
              </a:lnSpc>
            </a:pPr>
            <a:r>
              <a:rPr lang="en-US" sz="1959" spc="117">
                <a:solidFill>
                  <a:srgbClr val="FFFFFF"/>
                </a:solidFill>
                <a:latin typeface="TT Hoves"/>
              </a:rPr>
              <a:t>Deskripsi Singkat Sistem akan menampilkan dashboard admin yang di mana akan menampilkan sidebar</a:t>
            </a:r>
          </a:p>
          <a:p>
            <a:pPr marL="422968" indent="-211484" lvl="1">
              <a:lnSpc>
                <a:spcPts val="2742"/>
              </a:lnSpc>
              <a:buFont typeface="Arial"/>
              <a:buChar char="•"/>
            </a:pPr>
            <a:r>
              <a:rPr lang="en-US" sz="1959" spc="117">
                <a:solidFill>
                  <a:srgbClr val="076D1C"/>
                </a:solidFill>
                <a:latin typeface="TT Hoves Bold"/>
              </a:rPr>
              <a:t>Untuk Data Pemasukan</a:t>
            </a:r>
          </a:p>
          <a:p>
            <a:pPr marL="422968" indent="-211484" lvl="1">
              <a:lnSpc>
                <a:spcPts val="2742"/>
              </a:lnSpc>
              <a:buFont typeface="Arial"/>
              <a:buChar char="•"/>
            </a:pPr>
            <a:r>
              <a:rPr lang="en-US" sz="1959" spc="117">
                <a:solidFill>
                  <a:srgbClr val="FFFFFF"/>
                </a:solidFill>
                <a:latin typeface="TT Hoves"/>
              </a:rPr>
              <a:t>Admin Mengklik menu data pemasukan,Kemudian mengklik tambah data dan menginputkan tanggal pemasukan,keterangan pemasukan,sumber pemasukan,jumlah pemasukan kemudian klik tambah data</a:t>
            </a:r>
          </a:p>
          <a:p>
            <a:pPr marL="422968" indent="-211484" lvl="1">
              <a:lnSpc>
                <a:spcPts val="2742"/>
              </a:lnSpc>
              <a:buFont typeface="Arial"/>
              <a:buChar char="•"/>
            </a:pPr>
            <a:r>
              <a:rPr lang="en-US" sz="1959" spc="117">
                <a:solidFill>
                  <a:srgbClr val="FFFFFF"/>
                </a:solidFill>
                <a:latin typeface="TT Hoves"/>
              </a:rPr>
              <a:t>Sistem akan menyimpan data Keuangan yang telah di inputkan, serta akan menampilkan data pemasukan yang telah diinputkan</a:t>
            </a:r>
          </a:p>
          <a:p>
            <a:pPr marL="422968" indent="-211484" lvl="1">
              <a:lnSpc>
                <a:spcPts val="2742"/>
              </a:lnSpc>
              <a:buFont typeface="Arial"/>
              <a:buChar char="•"/>
            </a:pPr>
            <a:r>
              <a:rPr lang="en-US" sz="1959" spc="117">
                <a:solidFill>
                  <a:srgbClr val="FFFFFF"/>
                </a:solidFill>
                <a:latin typeface="TT Hoves"/>
              </a:rPr>
              <a:t>Admin bisa menghapus data pemasukan</a:t>
            </a:r>
          </a:p>
          <a:p>
            <a:pPr marL="422968" indent="-211484" lvl="1">
              <a:lnSpc>
                <a:spcPts val="2742"/>
              </a:lnSpc>
              <a:buFont typeface="Arial"/>
              <a:buChar char="•"/>
            </a:pPr>
            <a:r>
              <a:rPr lang="en-US" sz="1959" spc="117">
                <a:solidFill>
                  <a:srgbClr val="FFFFFF"/>
                </a:solidFill>
                <a:latin typeface="TT Hoves"/>
              </a:rPr>
              <a:t>Admin juga bisa megedit data pemasukan</a:t>
            </a:r>
          </a:p>
          <a:p>
            <a:pPr>
              <a:lnSpc>
                <a:spcPts val="2742"/>
              </a:lnSpc>
            </a:pPr>
          </a:p>
          <a:p>
            <a:pPr marL="422968" indent="-211484" lvl="1">
              <a:lnSpc>
                <a:spcPts val="2742"/>
              </a:lnSpc>
              <a:buFont typeface="Arial"/>
              <a:buChar char="•"/>
            </a:pPr>
            <a:r>
              <a:rPr lang="en-US" sz="1959" spc="117">
                <a:solidFill>
                  <a:srgbClr val="076D1C"/>
                </a:solidFill>
                <a:latin typeface="TT Hoves Bold"/>
              </a:rPr>
              <a:t>Untuk Data pengeluaran</a:t>
            </a:r>
          </a:p>
          <a:p>
            <a:pPr marL="422968" indent="-211484" lvl="1">
              <a:lnSpc>
                <a:spcPts val="2742"/>
              </a:lnSpc>
              <a:buFont typeface="Arial"/>
              <a:buChar char="•"/>
            </a:pPr>
            <a:r>
              <a:rPr lang="en-US" sz="1959" spc="117">
                <a:solidFill>
                  <a:srgbClr val="FFFFFF"/>
                </a:solidFill>
                <a:latin typeface="TT Hoves"/>
              </a:rPr>
              <a:t>Admin keuangan Mengklik menu data pengeluaran,Kemudian mengklik tambah data dan menginputkan tanggal pengeluaran,keterangan pengeluaran,sumber pengeluaran,jumlah pengeluaran kemudian klik tambah data</a:t>
            </a:r>
          </a:p>
          <a:p>
            <a:pPr marL="422968" indent="-211484" lvl="1">
              <a:lnSpc>
                <a:spcPts val="2742"/>
              </a:lnSpc>
              <a:buFont typeface="Arial"/>
              <a:buChar char="•"/>
            </a:pPr>
            <a:r>
              <a:rPr lang="en-US" sz="1959" spc="117">
                <a:solidFill>
                  <a:srgbClr val="FFFFFF"/>
                </a:solidFill>
                <a:latin typeface="TT Hoves"/>
              </a:rPr>
              <a:t>Sistem akan menyimpan data user yang telah di inputkan, serta akan menampilkan data pemasukan yang telah diinputkan</a:t>
            </a:r>
          </a:p>
          <a:p>
            <a:pPr marL="422968" indent="-211484" lvl="1">
              <a:lnSpc>
                <a:spcPts val="2742"/>
              </a:lnSpc>
              <a:buFont typeface="Arial"/>
              <a:buChar char="•"/>
            </a:pPr>
            <a:r>
              <a:rPr lang="en-US" sz="1959" spc="117">
                <a:solidFill>
                  <a:srgbClr val="FFFFFF"/>
                </a:solidFill>
                <a:latin typeface="TT Hoves"/>
              </a:rPr>
              <a:t>Admin bisa menghapus data pengeluaran</a:t>
            </a:r>
          </a:p>
          <a:p>
            <a:pPr marL="422968" indent="-211484" lvl="1">
              <a:lnSpc>
                <a:spcPts val="2742"/>
              </a:lnSpc>
              <a:buFont typeface="Arial"/>
              <a:buChar char="•"/>
            </a:pPr>
            <a:r>
              <a:rPr lang="en-US" sz="1959" spc="117">
                <a:solidFill>
                  <a:srgbClr val="FFFFFF"/>
                </a:solidFill>
                <a:latin typeface="TT Hoves"/>
              </a:rPr>
              <a:t>Admin juga bisa megedit data pengeluaran</a:t>
            </a:r>
          </a:p>
          <a:p>
            <a:pPr>
              <a:lnSpc>
                <a:spcPts val="2742"/>
              </a:lnSpc>
            </a:pPr>
          </a:p>
          <a:p>
            <a:pPr>
              <a:lnSpc>
                <a:spcPts val="2742"/>
              </a:lnSpc>
            </a:pPr>
            <a:r>
              <a:rPr lang="en-US" sz="1959" spc="117">
                <a:solidFill>
                  <a:srgbClr val="FFFFFF"/>
                </a:solidFill>
                <a:latin typeface="TT Hoves"/>
              </a:rPr>
              <a:t>  Xref: Bagian 3.2.6 Admin Mengelola Data Keuangan</a:t>
            </a:r>
          </a:p>
          <a:p>
            <a:pPr>
              <a:lnSpc>
                <a:spcPts val="2742"/>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DAF5XGV5c6k</dc:identifier>
  <dcterms:modified xsi:type="dcterms:W3CDTF">2011-08-01T06:04:30Z</dcterms:modified>
  <cp:revision>1</cp:revision>
  <dc:title>Hitam dan Merah Minimalis Portofolio Desain Kreatif Presentation</dc:title>
</cp:coreProperties>
</file>